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rts/chart1.xml" ContentType="application/vnd.openxmlformats-officedocument.drawingml.char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7" r:id="rId2"/>
    <p:sldId id="317" r:id="rId3"/>
    <p:sldId id="318" r:id="rId4"/>
    <p:sldId id="327" r:id="rId5"/>
    <p:sldId id="330" r:id="rId6"/>
    <p:sldId id="328" r:id="rId7"/>
    <p:sldId id="329" r:id="rId8"/>
    <p:sldId id="325" r:id="rId9"/>
    <p:sldId id="316" r:id="rId10"/>
    <p:sldId id="319" r:id="rId11"/>
    <p:sldId id="331" r:id="rId12"/>
    <p:sldId id="304" r:id="rId13"/>
    <p:sldId id="306" r:id="rId14"/>
    <p:sldId id="305" r:id="rId15"/>
    <p:sldId id="307" r:id="rId16"/>
    <p:sldId id="309" r:id="rId17"/>
    <p:sldId id="332" r:id="rId18"/>
    <p:sldId id="333" r:id="rId19"/>
    <p:sldId id="334" r:id="rId20"/>
    <p:sldId id="335" r:id="rId21"/>
    <p:sldId id="336" r:id="rId22"/>
    <p:sldId id="311" r:id="rId23"/>
    <p:sldId id="323" r:id="rId24"/>
    <p:sldId id="324" r:id="rId25"/>
    <p:sldId id="312" r:id="rId26"/>
    <p:sldId id="326" r:id="rId27"/>
    <p:sldId id="322" r:id="rId28"/>
    <p:sldId id="337" r:id="rId29"/>
    <p:sldId id="310" r:id="rId30"/>
    <p:sldId id="338" r:id="rId31"/>
    <p:sldId id="339" r:id="rId32"/>
    <p:sldId id="340" r:id="rId33"/>
    <p:sldId id="341" r:id="rId34"/>
    <p:sldId id="315" r:id="rId35"/>
    <p:sldId id="342" r:id="rId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Teachers' Notes" id="{5846E50E-DEB7-4D4C-840B-C80E47D75313}">
          <p14:sldIdLst>
            <p14:sldId id="257"/>
            <p14:sldId id="317"/>
            <p14:sldId id="318"/>
            <p14:sldId id="327"/>
            <p14:sldId id="330"/>
            <p14:sldId id="328"/>
            <p14:sldId id="329"/>
            <p14:sldId id="325"/>
            <p14:sldId id="316"/>
            <p14:sldId id="319"/>
          </p14:sldIdLst>
        </p14:section>
        <p14:section name="Student Slides" id="{561E4B44-F6C4-41C0-B7BE-04A4003A6CD6}">
          <p14:sldIdLst>
            <p14:sldId id="331"/>
            <p14:sldId id="304"/>
            <p14:sldId id="306"/>
            <p14:sldId id="305"/>
            <p14:sldId id="307"/>
            <p14:sldId id="309"/>
            <p14:sldId id="332"/>
            <p14:sldId id="333"/>
            <p14:sldId id="334"/>
            <p14:sldId id="335"/>
            <p14:sldId id="336"/>
            <p14:sldId id="311"/>
            <p14:sldId id="323"/>
            <p14:sldId id="324"/>
            <p14:sldId id="312"/>
            <p14:sldId id="326"/>
            <p14:sldId id="322"/>
            <p14:sldId id="337"/>
            <p14:sldId id="310"/>
            <p14:sldId id="338"/>
            <p14:sldId id="339"/>
            <p14:sldId id="340"/>
            <p14:sldId id="341"/>
            <p14:sldId id="315"/>
            <p14:sldId id="342"/>
          </p14:sldIdLst>
        </p14:section>
      </p14:sectionLst>
    </p:ex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9886" autoAdjust="0"/>
  </p:normalViewPr>
  <p:slideViewPr>
    <p:cSldViewPr snapToGrid="0">
      <p:cViewPr varScale="1">
        <p:scale>
          <a:sx n="90" d="100"/>
          <a:sy n="90" d="100"/>
        </p:scale>
        <p:origin x="576" y="90"/>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pivotSource>
    <c:name>[LCM2015_CulmClip.xls]Sheet1!PivotTable1</c:name>
    <c:fmtId val="-1"/>
  </c:pivotSource>
  <c:chart>
    <c:autoTitleDeleted val="1"/>
    <c:pivotFmts>
      <c:pivotFmt>
        <c:idx val="0"/>
        <c:spPr>
          <a:solidFill>
            <a:schemeClr val="accent1"/>
          </a:solidFill>
          <a:ln w="19050">
            <a:solidFill>
              <a:schemeClr val="lt1"/>
            </a:solidFill>
          </a:ln>
          <a:effectLst/>
        </c:spPr>
        <c:marker>
          <c:symbol val="none"/>
        </c:marker>
        <c:dLbl>
          <c:idx val="0"/>
          <c:delete val="1"/>
          <c:extLst>
            <c:ext xmlns:c15="http://schemas.microsoft.com/office/drawing/2012/chart" uri="{CE6537A1-D6FC-4f65-9D91-7224C49458BB}"/>
          </c:extLst>
        </c:dLbl>
      </c:pivotFmt>
      <c:pivotFmt>
        <c:idx val="1"/>
        <c:spPr>
          <a:solidFill>
            <a:schemeClr val="accent1"/>
          </a:solidFill>
          <a:ln w="19050">
            <a:solidFill>
              <a:schemeClr val="lt1"/>
            </a:solidFill>
          </a:ln>
          <a:effectLst/>
        </c:spPr>
        <c:marker>
          <c:symbol val="none"/>
        </c:marker>
        <c:dLbl>
          <c:idx val="0"/>
          <c:delete val="1"/>
          <c:extLst>
            <c:ext xmlns:c15="http://schemas.microsoft.com/office/drawing/2012/chart" uri="{CE6537A1-D6FC-4f65-9D91-7224C49458BB}"/>
          </c:extLst>
        </c:dLbl>
      </c:pivotFmt>
      <c:pivotFmt>
        <c:idx val="2"/>
        <c:spPr>
          <a:solidFill>
            <a:schemeClr val="accent1"/>
          </a:solidFill>
          <a:ln w="19050">
            <a:solidFill>
              <a:schemeClr val="lt1"/>
            </a:solidFill>
          </a:ln>
          <a:effectLst/>
        </c:spPr>
        <c:marker>
          <c:symbol val="none"/>
        </c:marker>
        <c:dLbl>
          <c:idx val="0"/>
          <c:delete val="1"/>
          <c:extLst>
            <c:ext xmlns:c15="http://schemas.microsoft.com/office/drawing/2012/chart" uri="{CE6537A1-D6FC-4f65-9D91-7224C49458BB}"/>
          </c:extLst>
        </c:dLbl>
      </c:pivotFmt>
      <c:pivotFmt>
        <c:idx val="3"/>
        <c:spPr>
          <a:solidFill>
            <a:schemeClr val="accent1"/>
          </a:solidFill>
          <a:ln w="19050">
            <a:solidFill>
              <a:schemeClr val="lt1"/>
            </a:solidFill>
          </a:ln>
          <a:effectLst/>
        </c:spPr>
        <c:marker>
          <c:symbol val="none"/>
        </c:marker>
        <c:dLbl>
          <c:idx val="0"/>
          <c:delete val="1"/>
          <c:extLst>
            <c:ext xmlns:c15="http://schemas.microsoft.com/office/drawing/2012/chart" uri="{CE6537A1-D6FC-4f65-9D91-7224C49458BB}"/>
          </c:extLst>
        </c:dLbl>
      </c:pivotFmt>
      <c:pivotFmt>
        <c:idx val="4"/>
        <c:spPr>
          <a:solidFill>
            <a:schemeClr val="accent1"/>
          </a:solidFill>
          <a:ln w="19050">
            <a:solidFill>
              <a:schemeClr val="lt1"/>
            </a:solidFill>
          </a:ln>
          <a:effectLst/>
        </c:spPr>
      </c:pivotFmt>
      <c:pivotFmt>
        <c:idx val="5"/>
        <c:spPr>
          <a:solidFill>
            <a:schemeClr val="accent1"/>
          </a:solidFill>
          <a:ln w="19050">
            <a:solidFill>
              <a:schemeClr val="lt1"/>
            </a:solidFill>
          </a:ln>
          <a:effectLst/>
        </c:spPr>
      </c:pivotFmt>
      <c:pivotFmt>
        <c:idx val="6"/>
        <c:spPr>
          <a:solidFill>
            <a:schemeClr val="accent1"/>
          </a:solidFill>
          <a:ln w="19050">
            <a:solidFill>
              <a:schemeClr val="lt1"/>
            </a:solidFill>
          </a:ln>
          <a:effectLst/>
        </c:spPr>
      </c:pivotFmt>
      <c:pivotFmt>
        <c:idx val="7"/>
        <c:spPr>
          <a:solidFill>
            <a:schemeClr val="accent1"/>
          </a:solidFill>
          <a:ln w="19050">
            <a:solidFill>
              <a:schemeClr val="lt1"/>
            </a:solidFill>
          </a:ln>
          <a:effectLst/>
        </c:spPr>
      </c:pivotFmt>
      <c:pivotFmt>
        <c:idx val="8"/>
        <c:spPr>
          <a:solidFill>
            <a:schemeClr val="accent1"/>
          </a:solidFill>
          <a:ln w="19050">
            <a:solidFill>
              <a:schemeClr val="lt1"/>
            </a:solidFill>
          </a:ln>
          <a:effectLst/>
        </c:spPr>
      </c:pivotFmt>
      <c:pivotFmt>
        <c:idx val="9"/>
        <c:spPr>
          <a:solidFill>
            <a:schemeClr val="accent1"/>
          </a:solidFill>
          <a:ln w="19050">
            <a:solidFill>
              <a:schemeClr val="lt1"/>
            </a:solidFill>
          </a:ln>
          <a:effectLst/>
        </c:spPr>
      </c:pivotFmt>
      <c:pivotFmt>
        <c:idx val="10"/>
        <c:spPr>
          <a:solidFill>
            <a:schemeClr val="accent1"/>
          </a:solidFill>
          <a:ln w="19050">
            <a:solidFill>
              <a:schemeClr val="lt1"/>
            </a:solidFill>
          </a:ln>
          <a:effectLst/>
        </c:spPr>
      </c:pivotFmt>
      <c:pivotFmt>
        <c:idx val="11"/>
        <c:spPr>
          <a:solidFill>
            <a:schemeClr val="accent1"/>
          </a:solidFill>
          <a:ln w="19050">
            <a:solidFill>
              <a:schemeClr val="lt1"/>
            </a:solidFill>
          </a:ln>
          <a:effectLst/>
        </c:spPr>
      </c:pivotFmt>
      <c:pivotFmt>
        <c:idx val="12"/>
        <c:spPr>
          <a:solidFill>
            <a:schemeClr val="accent1"/>
          </a:solidFill>
          <a:ln w="19050">
            <a:solidFill>
              <a:schemeClr val="lt1"/>
            </a:solidFill>
          </a:ln>
          <a:effectLst/>
        </c:spPr>
      </c:pivotFmt>
      <c:pivotFmt>
        <c:idx val="13"/>
        <c:spPr>
          <a:solidFill>
            <a:schemeClr val="accent1"/>
          </a:solidFill>
          <a:ln w="19050">
            <a:solidFill>
              <a:schemeClr val="lt1"/>
            </a:solidFill>
          </a:ln>
          <a:effectLst/>
        </c:spPr>
      </c:pivotFmt>
      <c:pivotFmt>
        <c:idx val="14"/>
        <c:spPr>
          <a:solidFill>
            <a:schemeClr val="accent1"/>
          </a:solidFill>
          <a:ln w="19050">
            <a:solidFill>
              <a:schemeClr val="lt1"/>
            </a:solidFill>
          </a:ln>
          <a:effectLst/>
        </c:spPr>
        <c:marker>
          <c:symbol val="none"/>
        </c:marker>
        <c:dLbl>
          <c:idx val="0"/>
          <c:delete val="1"/>
          <c:extLst>
            <c:ext xmlns:c15="http://schemas.microsoft.com/office/drawing/2012/chart" uri="{CE6537A1-D6FC-4f65-9D91-7224C49458BB}"/>
          </c:extLst>
        </c:dLbl>
      </c:pivotFmt>
      <c:pivotFmt>
        <c:idx val="15"/>
        <c:spPr>
          <a:solidFill>
            <a:schemeClr val="accent1"/>
          </a:solidFill>
          <a:ln w="19050">
            <a:solidFill>
              <a:schemeClr val="lt1"/>
            </a:solidFill>
          </a:ln>
          <a:effectLst/>
        </c:spPr>
      </c:pivotFmt>
      <c:pivotFmt>
        <c:idx val="16"/>
        <c:spPr>
          <a:solidFill>
            <a:schemeClr val="accent1"/>
          </a:solidFill>
          <a:ln w="19050">
            <a:solidFill>
              <a:schemeClr val="lt1"/>
            </a:solidFill>
          </a:ln>
          <a:effectLst/>
        </c:spPr>
      </c:pivotFmt>
      <c:pivotFmt>
        <c:idx val="17"/>
        <c:spPr>
          <a:solidFill>
            <a:schemeClr val="accent1"/>
          </a:solidFill>
          <a:ln w="19050">
            <a:solidFill>
              <a:schemeClr val="lt1"/>
            </a:solidFill>
          </a:ln>
          <a:effectLst/>
        </c:spPr>
      </c:pivotFmt>
      <c:pivotFmt>
        <c:idx val="18"/>
        <c:spPr>
          <a:solidFill>
            <a:schemeClr val="accent1"/>
          </a:solidFill>
          <a:ln w="19050">
            <a:solidFill>
              <a:schemeClr val="lt1"/>
            </a:solidFill>
          </a:ln>
          <a:effectLst/>
        </c:spPr>
      </c:pivotFmt>
      <c:pivotFmt>
        <c:idx val="19"/>
        <c:spPr>
          <a:solidFill>
            <a:schemeClr val="accent1"/>
          </a:solidFill>
          <a:ln w="19050">
            <a:solidFill>
              <a:schemeClr val="lt1"/>
            </a:solidFill>
          </a:ln>
          <a:effectLst/>
        </c:spPr>
      </c:pivotFmt>
      <c:pivotFmt>
        <c:idx val="20"/>
        <c:spPr>
          <a:solidFill>
            <a:schemeClr val="accent1"/>
          </a:solidFill>
          <a:ln w="19050">
            <a:solidFill>
              <a:schemeClr val="lt1"/>
            </a:solidFill>
          </a:ln>
          <a:effectLst/>
        </c:spPr>
      </c:pivotFmt>
      <c:pivotFmt>
        <c:idx val="21"/>
        <c:spPr>
          <a:solidFill>
            <a:schemeClr val="accent1"/>
          </a:solidFill>
          <a:ln w="19050">
            <a:solidFill>
              <a:schemeClr val="lt1"/>
            </a:solidFill>
          </a:ln>
          <a:effectLst/>
        </c:spPr>
      </c:pivotFmt>
      <c:pivotFmt>
        <c:idx val="22"/>
        <c:spPr>
          <a:solidFill>
            <a:schemeClr val="accent1"/>
          </a:solidFill>
          <a:ln w="19050">
            <a:solidFill>
              <a:schemeClr val="lt1"/>
            </a:solidFill>
          </a:ln>
          <a:effectLst/>
        </c:spPr>
      </c:pivotFmt>
      <c:pivotFmt>
        <c:idx val="23"/>
        <c:spPr>
          <a:solidFill>
            <a:schemeClr val="accent1"/>
          </a:solidFill>
          <a:ln w="19050">
            <a:solidFill>
              <a:schemeClr val="lt1"/>
            </a:solidFill>
          </a:ln>
          <a:effectLst/>
        </c:spPr>
      </c:pivotFmt>
      <c:pivotFmt>
        <c:idx val="24"/>
        <c:spPr>
          <a:solidFill>
            <a:schemeClr val="accent1"/>
          </a:solidFill>
          <a:ln w="19050">
            <a:solidFill>
              <a:schemeClr val="lt1"/>
            </a:solidFill>
          </a:ln>
          <a:effectLst/>
        </c:spPr>
      </c:pivotFmt>
    </c:pivotFmts>
    <c:plotArea>
      <c:layout/>
      <c:pieChart>
        <c:varyColors val="1"/>
        <c:ser>
          <c:idx val="0"/>
          <c:order val="0"/>
          <c:tx>
            <c:strRef>
              <c:f>Sheet1!$B$3:$B$4</c:f>
              <c:strCache>
                <c:ptCount val="1"/>
                <c:pt idx="0">
                  <c:v>Total</c:v>
                </c:pt>
              </c:strCache>
            </c:strRef>
          </c:tx>
          <c:spPr>
            <a:ln w="9525"/>
          </c:spPr>
          <c:dPt>
            <c:idx val="0"/>
            <c:bubble3D val="0"/>
            <c:spPr>
              <a:solidFill>
                <a:srgbClr val="D7B19E"/>
              </a:solidFill>
              <a:ln w="9525">
                <a:solidFill>
                  <a:schemeClr val="lt1"/>
                </a:solidFill>
              </a:ln>
              <a:effectLst/>
            </c:spPr>
            <c:extLst>
              <c:ext xmlns:c16="http://schemas.microsoft.com/office/drawing/2014/chart" uri="{C3380CC4-5D6E-409C-BE32-E72D297353CC}">
                <c16:uniqueId val="{00000001-5036-43F5-A25B-9B512459F6F2}"/>
              </c:ext>
            </c:extLst>
          </c:dPt>
          <c:dPt>
            <c:idx val="1"/>
            <c:bubble3D val="0"/>
            <c:spPr>
              <a:solidFill>
                <a:srgbClr val="A5F57A"/>
              </a:solidFill>
              <a:ln w="9525">
                <a:solidFill>
                  <a:schemeClr val="lt1"/>
                </a:solidFill>
              </a:ln>
              <a:effectLst/>
            </c:spPr>
            <c:extLst>
              <c:ext xmlns:c16="http://schemas.microsoft.com/office/drawing/2014/chart" uri="{C3380CC4-5D6E-409C-BE32-E72D297353CC}">
                <c16:uniqueId val="{00000003-5036-43F5-A25B-9B512459F6F2}"/>
              </c:ext>
            </c:extLst>
          </c:dPt>
          <c:dPt>
            <c:idx val="2"/>
            <c:bubble3D val="0"/>
            <c:spPr>
              <a:solidFill>
                <a:srgbClr val="267300"/>
              </a:solidFill>
              <a:ln w="9525">
                <a:solidFill>
                  <a:schemeClr val="lt1"/>
                </a:solidFill>
              </a:ln>
              <a:effectLst/>
            </c:spPr>
            <c:extLst>
              <c:ext xmlns:c16="http://schemas.microsoft.com/office/drawing/2014/chart" uri="{C3380CC4-5D6E-409C-BE32-E72D297353CC}">
                <c16:uniqueId val="{00000005-5036-43F5-A25B-9B512459F6F2}"/>
              </c:ext>
            </c:extLst>
          </c:dPt>
          <c:dPt>
            <c:idx val="3"/>
            <c:bubble3D val="0"/>
            <c:spPr>
              <a:solidFill>
                <a:srgbClr val="73B2FF"/>
              </a:solidFill>
              <a:ln w="9525">
                <a:solidFill>
                  <a:schemeClr val="lt1"/>
                </a:solidFill>
              </a:ln>
              <a:effectLst/>
            </c:spPr>
            <c:extLst>
              <c:ext xmlns:c16="http://schemas.microsoft.com/office/drawing/2014/chart" uri="{C3380CC4-5D6E-409C-BE32-E72D297353CC}">
                <c16:uniqueId val="{00000007-5036-43F5-A25B-9B512459F6F2}"/>
              </c:ext>
            </c:extLst>
          </c:dPt>
          <c:dPt>
            <c:idx val="4"/>
            <c:bubble3D val="0"/>
            <c:spPr>
              <a:solidFill>
                <a:srgbClr val="AA66CD"/>
              </a:solidFill>
              <a:ln w="9525">
                <a:solidFill>
                  <a:schemeClr val="lt1"/>
                </a:solidFill>
              </a:ln>
              <a:effectLst/>
            </c:spPr>
            <c:extLst>
              <c:ext xmlns:c16="http://schemas.microsoft.com/office/drawing/2014/chart" uri="{C3380CC4-5D6E-409C-BE32-E72D297353CC}">
                <c16:uniqueId val="{00000009-5036-43F5-A25B-9B512459F6F2}"/>
              </c:ext>
            </c:extLst>
          </c:dPt>
          <c:dPt>
            <c:idx val="5"/>
            <c:bubble3D val="0"/>
            <c:spPr>
              <a:solidFill>
                <a:srgbClr val="E9FFBE"/>
              </a:solidFill>
              <a:ln w="9525">
                <a:solidFill>
                  <a:schemeClr val="lt1"/>
                </a:solidFill>
              </a:ln>
              <a:effectLst/>
            </c:spPr>
            <c:extLst>
              <c:ext xmlns:c16="http://schemas.microsoft.com/office/drawing/2014/chart" uri="{C3380CC4-5D6E-409C-BE32-E72D297353CC}">
                <c16:uniqueId val="{0000000B-5036-43F5-A25B-9B512459F6F2}"/>
              </c:ext>
            </c:extLst>
          </c:dPt>
          <c:dPt>
            <c:idx val="6"/>
            <c:bubble3D val="0"/>
            <c:spPr>
              <a:solidFill>
                <a:srgbClr val="343434"/>
              </a:solidFill>
              <a:ln w="9525">
                <a:solidFill>
                  <a:schemeClr val="lt1"/>
                </a:solidFill>
              </a:ln>
              <a:effectLst/>
            </c:spPr>
            <c:extLst>
              <c:ext xmlns:c16="http://schemas.microsoft.com/office/drawing/2014/chart" uri="{C3380CC4-5D6E-409C-BE32-E72D297353CC}">
                <c16:uniqueId val="{0000000D-5036-43F5-A25B-9B512459F6F2}"/>
              </c:ext>
            </c:extLst>
          </c:dPt>
          <c:dPt>
            <c:idx val="7"/>
            <c:bubble3D val="0"/>
            <c:spPr>
              <a:solidFill>
                <a:srgbClr val="FFFF73"/>
              </a:solidFill>
              <a:ln w="9525">
                <a:solidFill>
                  <a:schemeClr val="lt1"/>
                </a:solidFill>
              </a:ln>
              <a:effectLst/>
            </c:spPr>
            <c:extLst>
              <c:ext xmlns:c16="http://schemas.microsoft.com/office/drawing/2014/chart" uri="{C3380CC4-5D6E-409C-BE32-E72D297353CC}">
                <c16:uniqueId val="{0000000F-5036-43F5-A25B-9B512459F6F2}"/>
              </c:ext>
            </c:extLst>
          </c:dPt>
          <c:dPt>
            <c:idx val="8"/>
            <c:bubble3D val="0"/>
            <c:spPr>
              <a:solidFill>
                <a:srgbClr val="CCCCCC"/>
              </a:solidFill>
              <a:ln w="9525">
                <a:solidFill>
                  <a:schemeClr val="lt1"/>
                </a:solidFill>
              </a:ln>
              <a:effectLst/>
            </c:spPr>
            <c:extLst>
              <c:ext xmlns:c16="http://schemas.microsoft.com/office/drawing/2014/chart" uri="{C3380CC4-5D6E-409C-BE32-E72D297353CC}">
                <c16:uniqueId val="{00000011-5036-43F5-A25B-9B512459F6F2}"/>
              </c:ext>
            </c:extLst>
          </c:dPt>
          <c:dPt>
            <c:idx val="9"/>
            <c:bubble3D val="0"/>
            <c:spPr>
              <a:solidFill>
                <a:srgbClr val="838182"/>
              </a:solidFill>
              <a:ln w="9525">
                <a:solidFill>
                  <a:schemeClr val="lt1"/>
                </a:solidFill>
              </a:ln>
              <a:effectLst/>
            </c:spPr>
            <c:extLst>
              <c:ext xmlns:c16="http://schemas.microsoft.com/office/drawing/2014/chart" uri="{C3380CC4-5D6E-409C-BE32-E72D297353CC}">
                <c16:uniqueId val="{00000013-5036-43F5-A25B-9B512459F6F2}"/>
              </c:ext>
            </c:extLst>
          </c:dPt>
          <c:dLbls>
            <c:dLbl>
              <c:idx val="3"/>
              <c:delete val="1"/>
              <c:extLst>
                <c:ext xmlns:c15="http://schemas.microsoft.com/office/drawing/2012/chart" uri="{CE6537A1-D6FC-4f65-9D91-7224C49458BB}"/>
                <c:ext xmlns:c16="http://schemas.microsoft.com/office/drawing/2014/chart" uri="{C3380CC4-5D6E-409C-BE32-E72D297353CC}">
                  <c16:uniqueId val="{00000007-5036-43F5-A25B-9B512459F6F2}"/>
                </c:ext>
              </c:extLst>
            </c:dLbl>
            <c:dLbl>
              <c:idx val="4"/>
              <c:delete val="1"/>
              <c:extLst>
                <c:ext xmlns:c15="http://schemas.microsoft.com/office/drawing/2012/chart" uri="{CE6537A1-D6FC-4f65-9D91-7224C49458BB}"/>
                <c:ext xmlns:c16="http://schemas.microsoft.com/office/drawing/2014/chart" uri="{C3380CC4-5D6E-409C-BE32-E72D297353CC}">
                  <c16:uniqueId val="{00000009-5036-43F5-A25B-9B512459F6F2}"/>
                </c:ext>
              </c:extLst>
            </c:dLbl>
            <c:dLbl>
              <c:idx val="6"/>
              <c:delete val="1"/>
              <c:extLst>
                <c:ext xmlns:c15="http://schemas.microsoft.com/office/drawing/2012/chart" uri="{CE6537A1-D6FC-4f65-9D91-7224C49458BB}"/>
                <c:ext xmlns:c16="http://schemas.microsoft.com/office/drawing/2014/chart" uri="{C3380CC4-5D6E-409C-BE32-E72D297353CC}">
                  <c16:uniqueId val="{0000000D-5036-43F5-A25B-9B512459F6F2}"/>
                </c:ext>
              </c:extLst>
            </c:dLbl>
            <c:dLbl>
              <c:idx val="7"/>
              <c:delete val="1"/>
              <c:extLst>
                <c:ext xmlns:c15="http://schemas.microsoft.com/office/drawing/2012/chart" uri="{CE6537A1-D6FC-4f65-9D91-7224C49458BB}"/>
                <c:ext xmlns:c16="http://schemas.microsoft.com/office/drawing/2014/chart" uri="{C3380CC4-5D6E-409C-BE32-E72D297353CC}">
                  <c16:uniqueId val="{0000000F-5036-43F5-A25B-9B512459F6F2}"/>
                </c:ext>
              </c:extLst>
            </c:dLbl>
            <c:spPr>
              <a:noFill/>
              <a:ln>
                <a:noFill/>
              </a:ln>
              <a:effectLst/>
            </c:spPr>
            <c:txPr>
              <a:bodyPr rot="0" spcFirstLastPara="1" vertOverflow="ellipsis" vert="horz" wrap="square" anchor="ctr" anchorCtr="1"/>
              <a:lstStyle/>
              <a:p>
                <a:pPr>
                  <a:defRPr sz="7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Sheet1!$A$5:$A$15</c:f>
              <c:strCache>
                <c:ptCount val="10"/>
                <c:pt idx="0">
                  <c:v>Arable</c:v>
                </c:pt>
                <c:pt idx="1">
                  <c:v>Broadleaved Woodland</c:v>
                </c:pt>
                <c:pt idx="2">
                  <c:v>Coniferous Woodland</c:v>
                </c:pt>
                <c:pt idx="3">
                  <c:v>Freshwater</c:v>
                </c:pt>
                <c:pt idx="4">
                  <c:v>Heather</c:v>
                </c:pt>
                <c:pt idx="5">
                  <c:v>Improved Grassland</c:v>
                </c:pt>
                <c:pt idx="6">
                  <c:v>Inland Rock</c:v>
                </c:pt>
                <c:pt idx="7">
                  <c:v>Neutral Grassland</c:v>
                </c:pt>
                <c:pt idx="8">
                  <c:v>Suburban</c:v>
                </c:pt>
                <c:pt idx="9">
                  <c:v>Urban</c:v>
                </c:pt>
              </c:strCache>
            </c:strRef>
          </c:cat>
          <c:val>
            <c:numRef>
              <c:f>Sheet1!$B$5:$B$15</c:f>
              <c:numCache>
                <c:formatCode>General</c:formatCode>
                <c:ptCount val="10"/>
                <c:pt idx="0">
                  <c:v>67281493.885557979</c:v>
                </c:pt>
                <c:pt idx="1">
                  <c:v>19781220.179608971</c:v>
                </c:pt>
                <c:pt idx="2">
                  <c:v>4075301.0216414495</c:v>
                </c:pt>
                <c:pt idx="3">
                  <c:v>207547.189823427</c:v>
                </c:pt>
                <c:pt idx="4">
                  <c:v>233654.77316228999</c:v>
                </c:pt>
                <c:pt idx="5">
                  <c:v>171697804.97280648</c:v>
                </c:pt>
                <c:pt idx="6">
                  <c:v>744878.66153796203</c:v>
                </c:pt>
                <c:pt idx="7">
                  <c:v>385412.83589565102</c:v>
                </c:pt>
                <c:pt idx="8">
                  <c:v>9293486.7796239164</c:v>
                </c:pt>
                <c:pt idx="9">
                  <c:v>2151894.2725188928</c:v>
                </c:pt>
              </c:numCache>
            </c:numRef>
          </c:val>
          <c:extLst>
            <c:ext xmlns:c16="http://schemas.microsoft.com/office/drawing/2014/chart" uri="{C3380CC4-5D6E-409C-BE32-E72D297353CC}">
              <c16:uniqueId val="{00000014-5036-43F5-A25B-9B512459F6F2}"/>
            </c:ext>
          </c:extLst>
        </c:ser>
        <c:dLbls>
          <c:showLegendKey val="0"/>
          <c:showVal val="1"/>
          <c:showCatName val="1"/>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700"/>
      </a:pPr>
      <a:endParaRPr lang="en-US"/>
    </a:p>
  </c:txPr>
  <c:externalData r:id="rId1">
    <c:autoUpdate val="0"/>
  </c:externalData>
  <c:extLst>
    <c:ext xmlns:c14="http://schemas.microsoft.com/office/drawing/2007/8/2/chart" uri="{781A3756-C4B2-4CAC-9D66-4F8BD8637D16}">
      <c14:pivotOptions>
        <c14:dropZoneFilter val="1"/>
        <c14:dropZoneData val="1"/>
        <c14:dropZoneSeries val="1"/>
        <c14:dropZonesVisible val="1"/>
      </c14:pivotOptions>
    </c:ext>
    <c:ext xmlns:c16="http://schemas.microsoft.com/office/drawing/2014/chart" uri="{E28EC0CA-F0BB-4C9C-879D-F8772B89E7AC}">
      <c16:pivotOptions16>
        <c16:showExpandCollapseFieldButtons val="1"/>
      </c16:pivotOptions16>
    </c:ext>
  </c:extLst>
</c:chartSpace>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2BE56F-0BA7-4F27-BC64-29900221279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940A97F4-F002-4BB8-8035-D3D127A70DB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BAACAF5A-1FF1-4EA5-9DAB-654DB10F86B8}"/>
              </a:ext>
            </a:extLst>
          </p:cNvPr>
          <p:cNvSpPr>
            <a:spLocks noGrp="1"/>
          </p:cNvSpPr>
          <p:nvPr>
            <p:ph type="dt" sz="half" idx="10"/>
          </p:nvPr>
        </p:nvSpPr>
        <p:spPr/>
        <p:txBody>
          <a:bodyPr/>
          <a:lstStyle/>
          <a:p>
            <a:fld id="{7C70A229-081E-478B-AE5B-D96EFD51C597}" type="datetimeFigureOut">
              <a:rPr lang="en-GB" smtClean="0"/>
              <a:t>01/11/2021</a:t>
            </a:fld>
            <a:endParaRPr lang="en-GB" dirty="0"/>
          </a:p>
        </p:txBody>
      </p:sp>
      <p:sp>
        <p:nvSpPr>
          <p:cNvPr id="5" name="Footer Placeholder 4">
            <a:extLst>
              <a:ext uri="{FF2B5EF4-FFF2-40B4-BE49-F238E27FC236}">
                <a16:creationId xmlns:a16="http://schemas.microsoft.com/office/drawing/2014/main" id="{6C522578-CD24-46E5-87EE-BE77D8FB101F}"/>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138ABCD2-2855-4EF7-860D-D075D60FAC85}"/>
              </a:ext>
            </a:extLst>
          </p:cNvPr>
          <p:cNvSpPr>
            <a:spLocks noGrp="1"/>
          </p:cNvSpPr>
          <p:nvPr>
            <p:ph type="sldNum" sz="quarter" idx="12"/>
          </p:nvPr>
        </p:nvSpPr>
        <p:spPr/>
        <p:txBody>
          <a:bodyPr/>
          <a:lstStyle/>
          <a:p>
            <a:fld id="{5EFAE9DD-63E3-444A-9E9D-97A73477D031}" type="slidenum">
              <a:rPr lang="en-GB" smtClean="0"/>
              <a:t>‹#›</a:t>
            </a:fld>
            <a:endParaRPr lang="en-GB" dirty="0"/>
          </a:p>
        </p:txBody>
      </p:sp>
    </p:spTree>
    <p:extLst>
      <p:ext uri="{BB962C8B-B14F-4D97-AF65-F5344CB8AC3E}">
        <p14:creationId xmlns:p14="http://schemas.microsoft.com/office/powerpoint/2010/main" val="23993450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06960F-AE0D-46E6-AD7E-99030C427892}"/>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79601A21-B8A7-4833-BCF8-EC03B2BF287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80BA1A2-79C8-4860-833F-2770042BD3EC}"/>
              </a:ext>
            </a:extLst>
          </p:cNvPr>
          <p:cNvSpPr>
            <a:spLocks noGrp="1"/>
          </p:cNvSpPr>
          <p:nvPr>
            <p:ph type="dt" sz="half" idx="10"/>
          </p:nvPr>
        </p:nvSpPr>
        <p:spPr/>
        <p:txBody>
          <a:bodyPr/>
          <a:lstStyle/>
          <a:p>
            <a:fld id="{7C70A229-081E-478B-AE5B-D96EFD51C597}" type="datetimeFigureOut">
              <a:rPr lang="en-GB" smtClean="0"/>
              <a:t>01/11/2021</a:t>
            </a:fld>
            <a:endParaRPr lang="en-GB" dirty="0"/>
          </a:p>
        </p:txBody>
      </p:sp>
      <p:sp>
        <p:nvSpPr>
          <p:cNvPr id="5" name="Footer Placeholder 4">
            <a:extLst>
              <a:ext uri="{FF2B5EF4-FFF2-40B4-BE49-F238E27FC236}">
                <a16:creationId xmlns:a16="http://schemas.microsoft.com/office/drawing/2014/main" id="{733519BA-5FE9-44BF-9C62-BDB7FBF0E640}"/>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41A77E7E-3F1E-4AAA-AA5A-32336A37C21A}"/>
              </a:ext>
            </a:extLst>
          </p:cNvPr>
          <p:cNvSpPr>
            <a:spLocks noGrp="1"/>
          </p:cNvSpPr>
          <p:nvPr>
            <p:ph type="sldNum" sz="quarter" idx="12"/>
          </p:nvPr>
        </p:nvSpPr>
        <p:spPr/>
        <p:txBody>
          <a:bodyPr/>
          <a:lstStyle/>
          <a:p>
            <a:fld id="{5EFAE9DD-63E3-444A-9E9D-97A73477D031}" type="slidenum">
              <a:rPr lang="en-GB" smtClean="0"/>
              <a:t>‹#›</a:t>
            </a:fld>
            <a:endParaRPr lang="en-GB" dirty="0"/>
          </a:p>
        </p:txBody>
      </p:sp>
    </p:spTree>
    <p:extLst>
      <p:ext uri="{BB962C8B-B14F-4D97-AF65-F5344CB8AC3E}">
        <p14:creationId xmlns:p14="http://schemas.microsoft.com/office/powerpoint/2010/main" val="28005649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1954C3C-8DC0-4A3C-973E-E35F7E56EECD}"/>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83E2A339-EDAF-4490-89F2-37BA96B33F5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BC9AA60-967C-446D-B075-AC94E7A06B71}"/>
              </a:ext>
            </a:extLst>
          </p:cNvPr>
          <p:cNvSpPr>
            <a:spLocks noGrp="1"/>
          </p:cNvSpPr>
          <p:nvPr>
            <p:ph type="dt" sz="half" idx="10"/>
          </p:nvPr>
        </p:nvSpPr>
        <p:spPr/>
        <p:txBody>
          <a:bodyPr/>
          <a:lstStyle/>
          <a:p>
            <a:fld id="{7C70A229-081E-478B-AE5B-D96EFD51C597}" type="datetimeFigureOut">
              <a:rPr lang="en-GB" smtClean="0"/>
              <a:t>01/11/2021</a:t>
            </a:fld>
            <a:endParaRPr lang="en-GB" dirty="0"/>
          </a:p>
        </p:txBody>
      </p:sp>
      <p:sp>
        <p:nvSpPr>
          <p:cNvPr id="5" name="Footer Placeholder 4">
            <a:extLst>
              <a:ext uri="{FF2B5EF4-FFF2-40B4-BE49-F238E27FC236}">
                <a16:creationId xmlns:a16="http://schemas.microsoft.com/office/drawing/2014/main" id="{98C604D8-3D96-4810-AF78-E3B5F85B64C8}"/>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B8AD8CCB-0C01-45AD-97D4-89A50DEC6384}"/>
              </a:ext>
            </a:extLst>
          </p:cNvPr>
          <p:cNvSpPr>
            <a:spLocks noGrp="1"/>
          </p:cNvSpPr>
          <p:nvPr>
            <p:ph type="sldNum" sz="quarter" idx="12"/>
          </p:nvPr>
        </p:nvSpPr>
        <p:spPr/>
        <p:txBody>
          <a:bodyPr/>
          <a:lstStyle/>
          <a:p>
            <a:fld id="{5EFAE9DD-63E3-444A-9E9D-97A73477D031}" type="slidenum">
              <a:rPr lang="en-GB" smtClean="0"/>
              <a:t>‹#›</a:t>
            </a:fld>
            <a:endParaRPr lang="en-GB" dirty="0"/>
          </a:p>
        </p:txBody>
      </p:sp>
    </p:spTree>
    <p:extLst>
      <p:ext uri="{BB962C8B-B14F-4D97-AF65-F5344CB8AC3E}">
        <p14:creationId xmlns:p14="http://schemas.microsoft.com/office/powerpoint/2010/main" val="8876714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8B55D5-D3D3-4FD8-85B2-F3A03FE6A961}"/>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8E08C50C-5832-4A5F-8A78-4D26CB147E8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A5854FE-07FB-441D-A928-C620D1BDDF41}"/>
              </a:ext>
            </a:extLst>
          </p:cNvPr>
          <p:cNvSpPr>
            <a:spLocks noGrp="1"/>
          </p:cNvSpPr>
          <p:nvPr>
            <p:ph type="dt" sz="half" idx="10"/>
          </p:nvPr>
        </p:nvSpPr>
        <p:spPr/>
        <p:txBody>
          <a:bodyPr/>
          <a:lstStyle/>
          <a:p>
            <a:fld id="{7C70A229-081E-478B-AE5B-D96EFD51C597}" type="datetimeFigureOut">
              <a:rPr lang="en-GB" smtClean="0"/>
              <a:t>01/11/2021</a:t>
            </a:fld>
            <a:endParaRPr lang="en-GB" dirty="0"/>
          </a:p>
        </p:txBody>
      </p:sp>
      <p:sp>
        <p:nvSpPr>
          <p:cNvPr id="5" name="Footer Placeholder 4">
            <a:extLst>
              <a:ext uri="{FF2B5EF4-FFF2-40B4-BE49-F238E27FC236}">
                <a16:creationId xmlns:a16="http://schemas.microsoft.com/office/drawing/2014/main" id="{BB8FB0CE-6817-4C26-880D-02E81276C1DC}"/>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6043A43A-AFF4-4FA4-A414-B9119CF1AA76}"/>
              </a:ext>
            </a:extLst>
          </p:cNvPr>
          <p:cNvSpPr>
            <a:spLocks noGrp="1"/>
          </p:cNvSpPr>
          <p:nvPr>
            <p:ph type="sldNum" sz="quarter" idx="12"/>
          </p:nvPr>
        </p:nvSpPr>
        <p:spPr/>
        <p:txBody>
          <a:bodyPr/>
          <a:lstStyle/>
          <a:p>
            <a:fld id="{5EFAE9DD-63E3-444A-9E9D-97A73477D031}" type="slidenum">
              <a:rPr lang="en-GB" smtClean="0"/>
              <a:t>‹#›</a:t>
            </a:fld>
            <a:endParaRPr lang="en-GB" dirty="0"/>
          </a:p>
        </p:txBody>
      </p:sp>
    </p:spTree>
    <p:extLst>
      <p:ext uri="{BB962C8B-B14F-4D97-AF65-F5344CB8AC3E}">
        <p14:creationId xmlns:p14="http://schemas.microsoft.com/office/powerpoint/2010/main" val="40444921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BF62F-79EF-42D9-A2CB-362F9A78F6B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4DC3F1A7-8B6B-44F4-B43A-CC289E4017D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9C9181A-21D7-4F6C-89CF-F2B14DFB4AC8}"/>
              </a:ext>
            </a:extLst>
          </p:cNvPr>
          <p:cNvSpPr>
            <a:spLocks noGrp="1"/>
          </p:cNvSpPr>
          <p:nvPr>
            <p:ph type="dt" sz="half" idx="10"/>
          </p:nvPr>
        </p:nvSpPr>
        <p:spPr/>
        <p:txBody>
          <a:bodyPr/>
          <a:lstStyle/>
          <a:p>
            <a:fld id="{7C70A229-081E-478B-AE5B-D96EFD51C597}" type="datetimeFigureOut">
              <a:rPr lang="en-GB" smtClean="0"/>
              <a:t>01/11/2021</a:t>
            </a:fld>
            <a:endParaRPr lang="en-GB" dirty="0"/>
          </a:p>
        </p:txBody>
      </p:sp>
      <p:sp>
        <p:nvSpPr>
          <p:cNvPr id="5" name="Footer Placeholder 4">
            <a:extLst>
              <a:ext uri="{FF2B5EF4-FFF2-40B4-BE49-F238E27FC236}">
                <a16:creationId xmlns:a16="http://schemas.microsoft.com/office/drawing/2014/main" id="{EDDD9E7E-D0F2-41D0-AB5B-722796E2E7A0}"/>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0352BC37-57A6-4ADD-A7BB-EFBCEAE1FDB2}"/>
              </a:ext>
            </a:extLst>
          </p:cNvPr>
          <p:cNvSpPr>
            <a:spLocks noGrp="1"/>
          </p:cNvSpPr>
          <p:nvPr>
            <p:ph type="sldNum" sz="quarter" idx="12"/>
          </p:nvPr>
        </p:nvSpPr>
        <p:spPr/>
        <p:txBody>
          <a:bodyPr/>
          <a:lstStyle/>
          <a:p>
            <a:fld id="{5EFAE9DD-63E3-444A-9E9D-97A73477D031}" type="slidenum">
              <a:rPr lang="en-GB" smtClean="0"/>
              <a:t>‹#›</a:t>
            </a:fld>
            <a:endParaRPr lang="en-GB" dirty="0"/>
          </a:p>
        </p:txBody>
      </p:sp>
    </p:spTree>
    <p:extLst>
      <p:ext uri="{BB962C8B-B14F-4D97-AF65-F5344CB8AC3E}">
        <p14:creationId xmlns:p14="http://schemas.microsoft.com/office/powerpoint/2010/main" val="1108184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2B6C70-E804-42AC-9D33-F017DF085B0E}"/>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E04816EA-C4F5-4630-BC39-7BE3D7D2837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BE2D8208-4AB5-4A2A-AB5F-C7BD0E8EB76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C648F913-8C2C-4033-91EE-F6EE9169B76E}"/>
              </a:ext>
            </a:extLst>
          </p:cNvPr>
          <p:cNvSpPr>
            <a:spLocks noGrp="1"/>
          </p:cNvSpPr>
          <p:nvPr>
            <p:ph type="dt" sz="half" idx="10"/>
          </p:nvPr>
        </p:nvSpPr>
        <p:spPr/>
        <p:txBody>
          <a:bodyPr/>
          <a:lstStyle/>
          <a:p>
            <a:fld id="{7C70A229-081E-478B-AE5B-D96EFD51C597}" type="datetimeFigureOut">
              <a:rPr lang="en-GB" smtClean="0"/>
              <a:t>01/11/2021</a:t>
            </a:fld>
            <a:endParaRPr lang="en-GB" dirty="0"/>
          </a:p>
        </p:txBody>
      </p:sp>
      <p:sp>
        <p:nvSpPr>
          <p:cNvPr id="6" name="Footer Placeholder 5">
            <a:extLst>
              <a:ext uri="{FF2B5EF4-FFF2-40B4-BE49-F238E27FC236}">
                <a16:creationId xmlns:a16="http://schemas.microsoft.com/office/drawing/2014/main" id="{AEDD99DF-14C9-4520-A560-268E01392CE7}"/>
              </a:ext>
            </a:extLst>
          </p:cNvPr>
          <p:cNvSpPr>
            <a:spLocks noGrp="1"/>
          </p:cNvSpPr>
          <p:nvPr>
            <p:ph type="ftr" sz="quarter" idx="11"/>
          </p:nvPr>
        </p:nvSpPr>
        <p:spPr/>
        <p:txBody>
          <a:bodyPr/>
          <a:lstStyle/>
          <a:p>
            <a:endParaRPr lang="en-GB" dirty="0"/>
          </a:p>
        </p:txBody>
      </p:sp>
      <p:sp>
        <p:nvSpPr>
          <p:cNvPr id="7" name="Slide Number Placeholder 6">
            <a:extLst>
              <a:ext uri="{FF2B5EF4-FFF2-40B4-BE49-F238E27FC236}">
                <a16:creationId xmlns:a16="http://schemas.microsoft.com/office/drawing/2014/main" id="{90513508-065A-4BE7-A0E0-1C37C10CEBF7}"/>
              </a:ext>
            </a:extLst>
          </p:cNvPr>
          <p:cNvSpPr>
            <a:spLocks noGrp="1"/>
          </p:cNvSpPr>
          <p:nvPr>
            <p:ph type="sldNum" sz="quarter" idx="12"/>
          </p:nvPr>
        </p:nvSpPr>
        <p:spPr/>
        <p:txBody>
          <a:bodyPr/>
          <a:lstStyle/>
          <a:p>
            <a:fld id="{5EFAE9DD-63E3-444A-9E9D-97A73477D031}" type="slidenum">
              <a:rPr lang="en-GB" smtClean="0"/>
              <a:t>‹#›</a:t>
            </a:fld>
            <a:endParaRPr lang="en-GB" dirty="0"/>
          </a:p>
        </p:txBody>
      </p:sp>
    </p:spTree>
    <p:extLst>
      <p:ext uri="{BB962C8B-B14F-4D97-AF65-F5344CB8AC3E}">
        <p14:creationId xmlns:p14="http://schemas.microsoft.com/office/powerpoint/2010/main" val="28458893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F9EC3A-AFFD-4D6A-BED0-8446CA9BD679}"/>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CFB7C549-BB83-4E66-B4D9-9C2584D313E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1878692-D982-4585-BE8B-8739029D8B5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913DD736-5E35-4E0E-AB4A-16F1A4F1776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D18310E-9CDA-4B17-8CFC-BA5DD8A47FB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B3538845-9387-4E6A-AEB2-80B87FB5EF01}"/>
              </a:ext>
            </a:extLst>
          </p:cNvPr>
          <p:cNvSpPr>
            <a:spLocks noGrp="1"/>
          </p:cNvSpPr>
          <p:nvPr>
            <p:ph type="dt" sz="half" idx="10"/>
          </p:nvPr>
        </p:nvSpPr>
        <p:spPr/>
        <p:txBody>
          <a:bodyPr/>
          <a:lstStyle/>
          <a:p>
            <a:fld id="{7C70A229-081E-478B-AE5B-D96EFD51C597}" type="datetimeFigureOut">
              <a:rPr lang="en-GB" smtClean="0"/>
              <a:t>01/11/2021</a:t>
            </a:fld>
            <a:endParaRPr lang="en-GB" dirty="0"/>
          </a:p>
        </p:txBody>
      </p:sp>
      <p:sp>
        <p:nvSpPr>
          <p:cNvPr id="8" name="Footer Placeholder 7">
            <a:extLst>
              <a:ext uri="{FF2B5EF4-FFF2-40B4-BE49-F238E27FC236}">
                <a16:creationId xmlns:a16="http://schemas.microsoft.com/office/drawing/2014/main" id="{54B902DB-C60C-42D4-873D-ECA576CE6708}"/>
              </a:ext>
            </a:extLst>
          </p:cNvPr>
          <p:cNvSpPr>
            <a:spLocks noGrp="1"/>
          </p:cNvSpPr>
          <p:nvPr>
            <p:ph type="ftr" sz="quarter" idx="11"/>
          </p:nvPr>
        </p:nvSpPr>
        <p:spPr/>
        <p:txBody>
          <a:bodyPr/>
          <a:lstStyle/>
          <a:p>
            <a:endParaRPr lang="en-GB" dirty="0"/>
          </a:p>
        </p:txBody>
      </p:sp>
      <p:sp>
        <p:nvSpPr>
          <p:cNvPr id="9" name="Slide Number Placeholder 8">
            <a:extLst>
              <a:ext uri="{FF2B5EF4-FFF2-40B4-BE49-F238E27FC236}">
                <a16:creationId xmlns:a16="http://schemas.microsoft.com/office/drawing/2014/main" id="{26FF6245-7BA4-43D3-B6FE-78F9CABC823F}"/>
              </a:ext>
            </a:extLst>
          </p:cNvPr>
          <p:cNvSpPr>
            <a:spLocks noGrp="1"/>
          </p:cNvSpPr>
          <p:nvPr>
            <p:ph type="sldNum" sz="quarter" idx="12"/>
          </p:nvPr>
        </p:nvSpPr>
        <p:spPr/>
        <p:txBody>
          <a:bodyPr/>
          <a:lstStyle/>
          <a:p>
            <a:fld id="{5EFAE9DD-63E3-444A-9E9D-97A73477D031}" type="slidenum">
              <a:rPr lang="en-GB" smtClean="0"/>
              <a:t>‹#›</a:t>
            </a:fld>
            <a:endParaRPr lang="en-GB" dirty="0"/>
          </a:p>
        </p:txBody>
      </p:sp>
    </p:spTree>
    <p:extLst>
      <p:ext uri="{BB962C8B-B14F-4D97-AF65-F5344CB8AC3E}">
        <p14:creationId xmlns:p14="http://schemas.microsoft.com/office/powerpoint/2010/main" val="39467536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EC239E-BDEB-4382-B644-2A4A25D6E82F}"/>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950F3F5A-1227-45E3-9128-9A8745BFCC74}"/>
              </a:ext>
            </a:extLst>
          </p:cNvPr>
          <p:cNvSpPr>
            <a:spLocks noGrp="1"/>
          </p:cNvSpPr>
          <p:nvPr>
            <p:ph type="dt" sz="half" idx="10"/>
          </p:nvPr>
        </p:nvSpPr>
        <p:spPr/>
        <p:txBody>
          <a:bodyPr/>
          <a:lstStyle/>
          <a:p>
            <a:fld id="{7C70A229-081E-478B-AE5B-D96EFD51C597}" type="datetimeFigureOut">
              <a:rPr lang="en-GB" smtClean="0"/>
              <a:t>01/11/2021</a:t>
            </a:fld>
            <a:endParaRPr lang="en-GB" dirty="0"/>
          </a:p>
        </p:txBody>
      </p:sp>
      <p:sp>
        <p:nvSpPr>
          <p:cNvPr id="4" name="Footer Placeholder 3">
            <a:extLst>
              <a:ext uri="{FF2B5EF4-FFF2-40B4-BE49-F238E27FC236}">
                <a16:creationId xmlns:a16="http://schemas.microsoft.com/office/drawing/2014/main" id="{A84769C1-5063-4A4A-807F-A5BE0A67A03C}"/>
              </a:ext>
            </a:extLst>
          </p:cNvPr>
          <p:cNvSpPr>
            <a:spLocks noGrp="1"/>
          </p:cNvSpPr>
          <p:nvPr>
            <p:ph type="ftr" sz="quarter" idx="11"/>
          </p:nvPr>
        </p:nvSpPr>
        <p:spPr/>
        <p:txBody>
          <a:bodyPr/>
          <a:lstStyle/>
          <a:p>
            <a:endParaRPr lang="en-GB" dirty="0"/>
          </a:p>
        </p:txBody>
      </p:sp>
      <p:sp>
        <p:nvSpPr>
          <p:cNvPr id="5" name="Slide Number Placeholder 4">
            <a:extLst>
              <a:ext uri="{FF2B5EF4-FFF2-40B4-BE49-F238E27FC236}">
                <a16:creationId xmlns:a16="http://schemas.microsoft.com/office/drawing/2014/main" id="{3A3300A8-0059-4E44-A810-DE162E226EA5}"/>
              </a:ext>
            </a:extLst>
          </p:cNvPr>
          <p:cNvSpPr>
            <a:spLocks noGrp="1"/>
          </p:cNvSpPr>
          <p:nvPr>
            <p:ph type="sldNum" sz="quarter" idx="12"/>
          </p:nvPr>
        </p:nvSpPr>
        <p:spPr/>
        <p:txBody>
          <a:bodyPr/>
          <a:lstStyle/>
          <a:p>
            <a:fld id="{5EFAE9DD-63E3-444A-9E9D-97A73477D031}" type="slidenum">
              <a:rPr lang="en-GB" smtClean="0"/>
              <a:t>‹#›</a:t>
            </a:fld>
            <a:endParaRPr lang="en-GB" dirty="0"/>
          </a:p>
        </p:txBody>
      </p:sp>
    </p:spTree>
    <p:extLst>
      <p:ext uri="{BB962C8B-B14F-4D97-AF65-F5344CB8AC3E}">
        <p14:creationId xmlns:p14="http://schemas.microsoft.com/office/powerpoint/2010/main" val="7289135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2615BBC-238E-4085-8EA6-F6F110429E68}"/>
              </a:ext>
            </a:extLst>
          </p:cNvPr>
          <p:cNvSpPr>
            <a:spLocks noGrp="1"/>
          </p:cNvSpPr>
          <p:nvPr>
            <p:ph type="dt" sz="half" idx="10"/>
          </p:nvPr>
        </p:nvSpPr>
        <p:spPr/>
        <p:txBody>
          <a:bodyPr/>
          <a:lstStyle/>
          <a:p>
            <a:fld id="{7C70A229-081E-478B-AE5B-D96EFD51C597}" type="datetimeFigureOut">
              <a:rPr lang="en-GB" smtClean="0"/>
              <a:t>01/11/2021</a:t>
            </a:fld>
            <a:endParaRPr lang="en-GB" dirty="0"/>
          </a:p>
        </p:txBody>
      </p:sp>
      <p:sp>
        <p:nvSpPr>
          <p:cNvPr id="3" name="Footer Placeholder 2">
            <a:extLst>
              <a:ext uri="{FF2B5EF4-FFF2-40B4-BE49-F238E27FC236}">
                <a16:creationId xmlns:a16="http://schemas.microsoft.com/office/drawing/2014/main" id="{AD745437-066F-4D3B-8324-5E3645845F46}"/>
              </a:ext>
            </a:extLst>
          </p:cNvPr>
          <p:cNvSpPr>
            <a:spLocks noGrp="1"/>
          </p:cNvSpPr>
          <p:nvPr>
            <p:ph type="ftr" sz="quarter" idx="11"/>
          </p:nvPr>
        </p:nvSpPr>
        <p:spPr/>
        <p:txBody>
          <a:bodyPr/>
          <a:lstStyle/>
          <a:p>
            <a:endParaRPr lang="en-GB" dirty="0"/>
          </a:p>
        </p:txBody>
      </p:sp>
      <p:sp>
        <p:nvSpPr>
          <p:cNvPr id="4" name="Slide Number Placeholder 3">
            <a:extLst>
              <a:ext uri="{FF2B5EF4-FFF2-40B4-BE49-F238E27FC236}">
                <a16:creationId xmlns:a16="http://schemas.microsoft.com/office/drawing/2014/main" id="{06C9E99B-91DB-4C51-A41B-F59D0F307599}"/>
              </a:ext>
            </a:extLst>
          </p:cNvPr>
          <p:cNvSpPr>
            <a:spLocks noGrp="1"/>
          </p:cNvSpPr>
          <p:nvPr>
            <p:ph type="sldNum" sz="quarter" idx="12"/>
          </p:nvPr>
        </p:nvSpPr>
        <p:spPr/>
        <p:txBody>
          <a:bodyPr/>
          <a:lstStyle/>
          <a:p>
            <a:fld id="{5EFAE9DD-63E3-444A-9E9D-97A73477D031}" type="slidenum">
              <a:rPr lang="en-GB" smtClean="0"/>
              <a:t>‹#›</a:t>
            </a:fld>
            <a:endParaRPr lang="en-GB" dirty="0"/>
          </a:p>
        </p:txBody>
      </p:sp>
    </p:spTree>
    <p:extLst>
      <p:ext uri="{BB962C8B-B14F-4D97-AF65-F5344CB8AC3E}">
        <p14:creationId xmlns:p14="http://schemas.microsoft.com/office/powerpoint/2010/main" val="20678748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B1A2FE-2799-469C-9CBE-4E49AF00510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279812F7-95FD-4476-BA96-712342CB94D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26CCBCEA-D844-4439-8EDA-F7828CAA6C3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C4331CC-DE69-4DC0-BE3C-05F1069A93A1}"/>
              </a:ext>
            </a:extLst>
          </p:cNvPr>
          <p:cNvSpPr>
            <a:spLocks noGrp="1"/>
          </p:cNvSpPr>
          <p:nvPr>
            <p:ph type="dt" sz="half" idx="10"/>
          </p:nvPr>
        </p:nvSpPr>
        <p:spPr/>
        <p:txBody>
          <a:bodyPr/>
          <a:lstStyle/>
          <a:p>
            <a:fld id="{7C70A229-081E-478B-AE5B-D96EFD51C597}" type="datetimeFigureOut">
              <a:rPr lang="en-GB" smtClean="0"/>
              <a:t>01/11/2021</a:t>
            </a:fld>
            <a:endParaRPr lang="en-GB" dirty="0"/>
          </a:p>
        </p:txBody>
      </p:sp>
      <p:sp>
        <p:nvSpPr>
          <p:cNvPr id="6" name="Footer Placeholder 5">
            <a:extLst>
              <a:ext uri="{FF2B5EF4-FFF2-40B4-BE49-F238E27FC236}">
                <a16:creationId xmlns:a16="http://schemas.microsoft.com/office/drawing/2014/main" id="{CFA65DBC-E24D-438B-89C9-1C8EF9C0B157}"/>
              </a:ext>
            </a:extLst>
          </p:cNvPr>
          <p:cNvSpPr>
            <a:spLocks noGrp="1"/>
          </p:cNvSpPr>
          <p:nvPr>
            <p:ph type="ftr" sz="quarter" idx="11"/>
          </p:nvPr>
        </p:nvSpPr>
        <p:spPr/>
        <p:txBody>
          <a:bodyPr/>
          <a:lstStyle/>
          <a:p>
            <a:endParaRPr lang="en-GB" dirty="0"/>
          </a:p>
        </p:txBody>
      </p:sp>
      <p:sp>
        <p:nvSpPr>
          <p:cNvPr id="7" name="Slide Number Placeholder 6">
            <a:extLst>
              <a:ext uri="{FF2B5EF4-FFF2-40B4-BE49-F238E27FC236}">
                <a16:creationId xmlns:a16="http://schemas.microsoft.com/office/drawing/2014/main" id="{CDAF4317-876B-4490-A920-9FB115929F38}"/>
              </a:ext>
            </a:extLst>
          </p:cNvPr>
          <p:cNvSpPr>
            <a:spLocks noGrp="1"/>
          </p:cNvSpPr>
          <p:nvPr>
            <p:ph type="sldNum" sz="quarter" idx="12"/>
          </p:nvPr>
        </p:nvSpPr>
        <p:spPr/>
        <p:txBody>
          <a:bodyPr/>
          <a:lstStyle/>
          <a:p>
            <a:fld id="{5EFAE9DD-63E3-444A-9E9D-97A73477D031}" type="slidenum">
              <a:rPr lang="en-GB" smtClean="0"/>
              <a:t>‹#›</a:t>
            </a:fld>
            <a:endParaRPr lang="en-GB" dirty="0"/>
          </a:p>
        </p:txBody>
      </p:sp>
    </p:spTree>
    <p:extLst>
      <p:ext uri="{BB962C8B-B14F-4D97-AF65-F5344CB8AC3E}">
        <p14:creationId xmlns:p14="http://schemas.microsoft.com/office/powerpoint/2010/main" val="20108271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96A9A5-0AF8-4FA8-AAB1-F16EF8BBC9B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0E4843CB-9971-41A8-92A5-B9F229B5752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dirty="0"/>
          </a:p>
        </p:txBody>
      </p:sp>
      <p:sp>
        <p:nvSpPr>
          <p:cNvPr id="4" name="Text Placeholder 3">
            <a:extLst>
              <a:ext uri="{FF2B5EF4-FFF2-40B4-BE49-F238E27FC236}">
                <a16:creationId xmlns:a16="http://schemas.microsoft.com/office/drawing/2014/main" id="{F854F6F7-05BD-4667-AF22-B46CAA781C1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3BF0272-953A-4135-B3AC-A30D36CB6683}"/>
              </a:ext>
            </a:extLst>
          </p:cNvPr>
          <p:cNvSpPr>
            <a:spLocks noGrp="1"/>
          </p:cNvSpPr>
          <p:nvPr>
            <p:ph type="dt" sz="half" idx="10"/>
          </p:nvPr>
        </p:nvSpPr>
        <p:spPr/>
        <p:txBody>
          <a:bodyPr/>
          <a:lstStyle/>
          <a:p>
            <a:fld id="{7C70A229-081E-478B-AE5B-D96EFD51C597}" type="datetimeFigureOut">
              <a:rPr lang="en-GB" smtClean="0"/>
              <a:t>01/11/2021</a:t>
            </a:fld>
            <a:endParaRPr lang="en-GB" dirty="0"/>
          </a:p>
        </p:txBody>
      </p:sp>
      <p:sp>
        <p:nvSpPr>
          <p:cNvPr id="6" name="Footer Placeholder 5">
            <a:extLst>
              <a:ext uri="{FF2B5EF4-FFF2-40B4-BE49-F238E27FC236}">
                <a16:creationId xmlns:a16="http://schemas.microsoft.com/office/drawing/2014/main" id="{872A9651-FB3D-4047-A2CC-A7CEF3398D16}"/>
              </a:ext>
            </a:extLst>
          </p:cNvPr>
          <p:cNvSpPr>
            <a:spLocks noGrp="1"/>
          </p:cNvSpPr>
          <p:nvPr>
            <p:ph type="ftr" sz="quarter" idx="11"/>
          </p:nvPr>
        </p:nvSpPr>
        <p:spPr/>
        <p:txBody>
          <a:bodyPr/>
          <a:lstStyle/>
          <a:p>
            <a:endParaRPr lang="en-GB" dirty="0"/>
          </a:p>
        </p:txBody>
      </p:sp>
      <p:sp>
        <p:nvSpPr>
          <p:cNvPr id="7" name="Slide Number Placeholder 6">
            <a:extLst>
              <a:ext uri="{FF2B5EF4-FFF2-40B4-BE49-F238E27FC236}">
                <a16:creationId xmlns:a16="http://schemas.microsoft.com/office/drawing/2014/main" id="{D3203CF1-8814-41F2-884C-DF32F4B860E7}"/>
              </a:ext>
            </a:extLst>
          </p:cNvPr>
          <p:cNvSpPr>
            <a:spLocks noGrp="1"/>
          </p:cNvSpPr>
          <p:nvPr>
            <p:ph type="sldNum" sz="quarter" idx="12"/>
          </p:nvPr>
        </p:nvSpPr>
        <p:spPr/>
        <p:txBody>
          <a:bodyPr/>
          <a:lstStyle/>
          <a:p>
            <a:fld id="{5EFAE9DD-63E3-444A-9E9D-97A73477D031}" type="slidenum">
              <a:rPr lang="en-GB" smtClean="0"/>
              <a:t>‹#›</a:t>
            </a:fld>
            <a:endParaRPr lang="en-GB" dirty="0"/>
          </a:p>
        </p:txBody>
      </p:sp>
    </p:spTree>
    <p:extLst>
      <p:ext uri="{BB962C8B-B14F-4D97-AF65-F5344CB8AC3E}">
        <p14:creationId xmlns:p14="http://schemas.microsoft.com/office/powerpoint/2010/main" val="25009195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20CE2FF-04E1-468B-A69D-8E5B3E75576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5CE4A08C-6A5D-4BE3-AADC-BA3331E77F5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8DAE575-DFEC-4D64-AE1D-5D42EC32B04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C70A229-081E-478B-AE5B-D96EFD51C597}" type="datetimeFigureOut">
              <a:rPr lang="en-GB" smtClean="0"/>
              <a:t>01/11/2021</a:t>
            </a:fld>
            <a:endParaRPr lang="en-GB" dirty="0"/>
          </a:p>
        </p:txBody>
      </p:sp>
      <p:sp>
        <p:nvSpPr>
          <p:cNvPr id="5" name="Footer Placeholder 4">
            <a:extLst>
              <a:ext uri="{FF2B5EF4-FFF2-40B4-BE49-F238E27FC236}">
                <a16:creationId xmlns:a16="http://schemas.microsoft.com/office/drawing/2014/main" id="{06598A4C-0972-4D4B-B087-7CE520B8B25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dirty="0"/>
          </a:p>
        </p:txBody>
      </p:sp>
      <p:sp>
        <p:nvSpPr>
          <p:cNvPr id="6" name="Slide Number Placeholder 5">
            <a:extLst>
              <a:ext uri="{FF2B5EF4-FFF2-40B4-BE49-F238E27FC236}">
                <a16:creationId xmlns:a16="http://schemas.microsoft.com/office/drawing/2014/main" id="{86B975E9-9A62-4B63-9734-5F33C319CCB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EFAE9DD-63E3-444A-9E9D-97A73477D031}" type="slidenum">
              <a:rPr lang="en-GB" smtClean="0"/>
              <a:t>‹#›</a:t>
            </a:fld>
            <a:endParaRPr lang="en-GB" dirty="0"/>
          </a:p>
        </p:txBody>
      </p:sp>
    </p:spTree>
    <p:extLst>
      <p:ext uri="{BB962C8B-B14F-4D97-AF65-F5344CB8AC3E}">
        <p14:creationId xmlns:p14="http://schemas.microsoft.com/office/powerpoint/2010/main" val="281547482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jpg"/></Relationships>
</file>

<file path=ppt/slides/_rels/slide10.xml.rels><?xml version="1.0" encoding="UTF-8" standalone="yes"?>
<Relationships xmlns="http://schemas.openxmlformats.org/package/2006/relationships"><Relationship Id="rId3" Type="http://schemas.openxmlformats.org/officeDocument/2006/relationships/hyperlink" Target="https://connectingtheculm.com/ctc-evidence-review-1stedition-feb2021_logos/" TargetMode="External"/><Relationship Id="rId2" Type="http://schemas.openxmlformats.org/officeDocument/2006/relationships/hyperlink" Target="https://connectingtheculm.com/library/" TargetMode="External"/><Relationship Id="rId1" Type="http://schemas.openxmlformats.org/officeDocument/2006/relationships/slideLayout" Target="../slideLayouts/slideLayout2.xml"/><Relationship Id="rId6" Type="http://schemas.openxmlformats.org/officeDocument/2006/relationships/hyperlink" Target="https://www.geography-fieldwork.org/a-level/water-carbon/hydrology/method/" TargetMode="External"/><Relationship Id="rId5" Type="http://schemas.openxmlformats.org/officeDocument/2006/relationships/hyperlink" Target="https://www.metoffice.gov.uk/weather/learn-about/weather/how-weather-works/water-cycle" TargetMode="External"/><Relationship Id="rId4" Type="http://schemas.openxmlformats.org/officeDocument/2006/relationships/hyperlink" Target="https://www.noaa.gov/education/resource-collections/freshwater/water-cycle"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jpg"/></Relationships>
</file>

<file path=ppt/slides/_rels/slide12.xml.rels><?xml version="1.0" encoding="UTF-8" standalone="yes"?>
<Relationships xmlns="http://schemas.openxmlformats.org/package/2006/relationships"><Relationship Id="rId3" Type="http://schemas.openxmlformats.org/officeDocument/2006/relationships/hyperlink" Target="https://www.usgs.gov/special-topic/water-science-school/science/fundamentals-water-cycle" TargetMode="External"/><Relationship Id="rId2" Type="http://schemas.openxmlformats.org/officeDocument/2006/relationships/image" Target="../media/image11.jpe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hyperlink" Target="https://prd-wret.s3.us-west-2.amazonaws.com/assets/palladium/production/s3fs-public/styles/atom_page_medium/public/thumbnails/image/EarthsWater-BarChart.png" TargetMode="External"/><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hyperlink" Target="https://www.alevelgeography.com/drainage-basin-hydrological-system/" TargetMode="External"/><Relationship Id="rId2" Type="http://schemas.openxmlformats.org/officeDocument/2006/relationships/image" Target="../media/image13.jpe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png"/><Relationship Id="rId1" Type="http://schemas.openxmlformats.org/officeDocument/2006/relationships/slideLayout" Target="../slideLayouts/slideLayout4.xml"/><Relationship Id="rId4" Type="http://schemas.openxmlformats.org/officeDocument/2006/relationships/image" Target="../media/image16.jpeg"/></Relationships>
</file>

<file path=ppt/slides/_rels/slide17.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hyperlink" Target="https://riverlevels.uk/river-culm-culmstock#.YQwSyYj0mUk" TargetMode="External"/><Relationship Id="rId2" Type="http://schemas.openxmlformats.org/officeDocument/2006/relationships/image" Target="../media/image21.pn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hyperlink" Target="https://wrt.org.uk/wp-content/uploads/2019/07/culm-flood-feb-2016-3.jpg" TargetMode="External"/><Relationship Id="rId2" Type="http://schemas.openxmlformats.org/officeDocument/2006/relationships/image" Target="../media/image22.jpe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4.xml"/><Relationship Id="rId4" Type="http://schemas.openxmlformats.org/officeDocument/2006/relationships/hyperlink" Target="https://connectingtheculm.com/climate-change-and-the-river-culm/" TargetMode="External"/></Relationships>
</file>

<file path=ppt/slides/_rels/slide25.xml.rels><?xml version="1.0" encoding="UTF-8" standalone="yes"?>
<Relationships xmlns="http://schemas.openxmlformats.org/package/2006/relationships"><Relationship Id="rId3" Type="http://schemas.openxmlformats.org/officeDocument/2006/relationships/hyperlink" Target="https://connectingtheculm.com/climate-change-and-the-river-culm/" TargetMode="External"/><Relationship Id="rId2" Type="http://schemas.openxmlformats.org/officeDocument/2006/relationships/image" Target="../media/image25.pn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4.xml"/><Relationship Id="rId4" Type="http://schemas.openxmlformats.org/officeDocument/2006/relationships/image" Target="../media/image28.jpeg"/></Relationships>
</file>

<file path=ppt/slides/_rels/slide2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29.jpe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hyperlink" Target="https://connectingtheculm.com/discover-the-culm/" TargetMode="External"/><Relationship Id="rId2" Type="http://schemas.openxmlformats.org/officeDocument/2006/relationships/image" Target="../media/image30.jpe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hyperlink" Target="https://www.devonlive.com/news/devon-news/culm-valley-garden-village-300k-2555847" TargetMode="External"/><Relationship Id="rId2" Type="http://schemas.openxmlformats.org/officeDocument/2006/relationships/image" Target="../media/image7.jpe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hyperlink" Target="http://thebritishgeographer.weebly.com/hydrographs-recurrence-intervals-and-drainage-basin-responses.html" TargetMode="External"/><Relationship Id="rId2" Type="http://schemas.openxmlformats.org/officeDocument/2006/relationships/image" Target="../media/image31.jpeg"/><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hyperlink" Target="http://www.hidrologiasostenible.com/sustainable-urban-drainage-systems-suds/" TargetMode="Externa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hyperlink" Target="https://connectingtheculm.com/discover-the-culm/" TargetMode="External"/><Relationship Id="rId2" Type="http://schemas.openxmlformats.org/officeDocument/2006/relationships/image" Target="../media/image6.jpeg"/><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hyperlink" Target="https://connectingtheculm.com/discover-the-culm/" TargetMode="External"/><Relationship Id="rId2" Type="http://schemas.openxmlformats.org/officeDocument/2006/relationships/image" Target="../media/image33.jpe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6.xml"/><Relationship Id="rId4" Type="http://schemas.openxmlformats.org/officeDocument/2006/relationships/image" Target="../media/image10.jpeg"/></Relationships>
</file>

<file path=ppt/slides/_rels/slide9.xml.rels><?xml version="1.0" encoding="UTF-8" standalone="yes"?>
<Relationships xmlns="http://schemas.openxmlformats.org/package/2006/relationships"><Relationship Id="rId3" Type="http://schemas.openxmlformats.org/officeDocument/2006/relationships/hyperlink" Target="https://www.geography-fieldwork.org/a-level/water-carbon/hydrology/method/" TargetMode="External"/><Relationship Id="rId2" Type="http://schemas.openxmlformats.org/officeDocument/2006/relationships/hyperlink" Target="https://riverlevels.uk/river-culm-culmstock#.YQwSyYj0mUk" TargetMode="External"/><Relationship Id="rId1" Type="http://schemas.openxmlformats.org/officeDocument/2006/relationships/slideLayout" Target="../slideLayouts/slideLayout2.xml"/><Relationship Id="rId5" Type="http://schemas.openxmlformats.org/officeDocument/2006/relationships/hyperlink" Target="https://connectingtheculm.com/discover-the-culm/" TargetMode="External"/><Relationship Id="rId4" Type="http://schemas.openxmlformats.org/officeDocument/2006/relationships/hyperlink" Target="https://www.youtube.com/watch?v=hhN-gSE8lus"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834483-BD31-FA48-A391-AD4284D2B8B4}"/>
              </a:ext>
            </a:extLst>
          </p:cNvPr>
          <p:cNvSpPr>
            <a:spLocks noGrp="1"/>
          </p:cNvSpPr>
          <p:nvPr>
            <p:ph type="ctrTitle"/>
          </p:nvPr>
        </p:nvSpPr>
        <p:spPr>
          <a:xfrm>
            <a:off x="1928037" y="-270502"/>
            <a:ext cx="9144000" cy="2387600"/>
          </a:xfrm>
        </p:spPr>
        <p:txBody>
          <a:bodyPr/>
          <a:lstStyle/>
          <a:p>
            <a:r>
              <a:rPr lang="en-US" dirty="0"/>
              <a:t>Water Cycle – A-level resource pack</a:t>
            </a:r>
          </a:p>
        </p:txBody>
      </p:sp>
      <p:sp>
        <p:nvSpPr>
          <p:cNvPr id="3" name="Subtitle 2">
            <a:extLst>
              <a:ext uri="{FF2B5EF4-FFF2-40B4-BE49-F238E27FC236}">
                <a16:creationId xmlns:a16="http://schemas.microsoft.com/office/drawing/2014/main" id="{6C415EF7-A145-4743-8A1C-D4C46D4A95C6}"/>
              </a:ext>
            </a:extLst>
          </p:cNvPr>
          <p:cNvSpPr>
            <a:spLocks noGrp="1"/>
          </p:cNvSpPr>
          <p:nvPr>
            <p:ph type="subTitle" idx="1"/>
          </p:nvPr>
        </p:nvSpPr>
        <p:spPr>
          <a:xfrm>
            <a:off x="1928037" y="2209173"/>
            <a:ext cx="9144000" cy="1655762"/>
          </a:xfrm>
        </p:spPr>
        <p:txBody>
          <a:bodyPr>
            <a:normAutofit/>
          </a:bodyPr>
          <a:lstStyle/>
          <a:p>
            <a:r>
              <a:rPr lang="en-US" sz="4000" dirty="0"/>
              <a:t>River Culm catchment</a:t>
            </a:r>
          </a:p>
          <a:p>
            <a:r>
              <a:rPr lang="en-US" sz="4000" b="1" dirty="0"/>
              <a:t>Teachers’ Notes</a:t>
            </a:r>
          </a:p>
        </p:txBody>
      </p:sp>
      <p:sp>
        <p:nvSpPr>
          <p:cNvPr id="4" name="Rectangle 3">
            <a:extLst>
              <a:ext uri="{FF2B5EF4-FFF2-40B4-BE49-F238E27FC236}">
                <a16:creationId xmlns:a16="http://schemas.microsoft.com/office/drawing/2014/main" id="{7D1D2A19-1D06-0F43-8FB8-BB2CAE65A81F}"/>
              </a:ext>
            </a:extLst>
          </p:cNvPr>
          <p:cNvSpPr/>
          <p:nvPr/>
        </p:nvSpPr>
        <p:spPr>
          <a:xfrm>
            <a:off x="48000" y="0"/>
            <a:ext cx="360000" cy="6858000"/>
          </a:xfrm>
          <a:prstGeom prst="rect">
            <a:avLst/>
          </a:prstGeom>
          <a:solidFill>
            <a:srgbClr val="727F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dirty="0"/>
          </a:p>
        </p:txBody>
      </p:sp>
      <p:sp>
        <p:nvSpPr>
          <p:cNvPr id="11" name="Rectangle 10">
            <a:extLst>
              <a:ext uri="{FF2B5EF4-FFF2-40B4-BE49-F238E27FC236}">
                <a16:creationId xmlns:a16="http://schemas.microsoft.com/office/drawing/2014/main" id="{2374C08F-82B9-CB43-AD30-DEAAD69976D6}"/>
              </a:ext>
            </a:extLst>
          </p:cNvPr>
          <p:cNvSpPr/>
          <p:nvPr/>
        </p:nvSpPr>
        <p:spPr>
          <a:xfrm>
            <a:off x="0" y="0"/>
            <a:ext cx="48000" cy="6858000"/>
          </a:xfrm>
          <a:prstGeom prst="rect">
            <a:avLst/>
          </a:prstGeom>
          <a:solidFill>
            <a:srgbClr val="EBB3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7" name="Rectangle 6">
            <a:extLst>
              <a:ext uri="{FF2B5EF4-FFF2-40B4-BE49-F238E27FC236}">
                <a16:creationId xmlns:a16="http://schemas.microsoft.com/office/drawing/2014/main" id="{ACD98508-5DD4-7F40-96C3-F9B497230000}"/>
              </a:ext>
            </a:extLst>
          </p:cNvPr>
          <p:cNvSpPr/>
          <p:nvPr/>
        </p:nvSpPr>
        <p:spPr>
          <a:xfrm>
            <a:off x="408000" y="0"/>
            <a:ext cx="52800" cy="6858000"/>
          </a:xfrm>
          <a:prstGeom prst="rect">
            <a:avLst/>
          </a:prstGeom>
          <a:solidFill>
            <a:srgbClr val="001D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pic>
        <p:nvPicPr>
          <p:cNvPr id="8" name="Picture 7" descr="Logo&#10;&#10;Description automatically generated with medium confidence">
            <a:extLst>
              <a:ext uri="{FF2B5EF4-FFF2-40B4-BE49-F238E27FC236}">
                <a16:creationId xmlns:a16="http://schemas.microsoft.com/office/drawing/2014/main" id="{4BCB7F3E-7426-4EC2-85DE-BFFB6DE09D8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59831" y="5520341"/>
            <a:ext cx="3682766" cy="1281603"/>
          </a:xfrm>
          <a:prstGeom prst="rect">
            <a:avLst/>
          </a:prstGeom>
        </p:spPr>
      </p:pic>
      <p:pic>
        <p:nvPicPr>
          <p:cNvPr id="9" name="Picture 8" descr="Logo&#10;&#10;Description automatically generated">
            <a:extLst>
              <a:ext uri="{FF2B5EF4-FFF2-40B4-BE49-F238E27FC236}">
                <a16:creationId xmlns:a16="http://schemas.microsoft.com/office/drawing/2014/main" id="{CE020FA7-4207-4373-9669-7A4AEC66E44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22349" y="4763549"/>
            <a:ext cx="2094451" cy="2094451"/>
          </a:xfrm>
          <a:prstGeom prst="rect">
            <a:avLst/>
          </a:prstGeom>
        </p:spPr>
      </p:pic>
      <p:pic>
        <p:nvPicPr>
          <p:cNvPr id="10" name="Picture 9" descr="Logo&#10;&#10;Description automatically generated with medium confidence">
            <a:extLst>
              <a:ext uri="{FF2B5EF4-FFF2-40B4-BE49-F238E27FC236}">
                <a16:creationId xmlns:a16="http://schemas.microsoft.com/office/drawing/2014/main" id="{735D8D6F-9427-4DCA-B53E-BA25F366E66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0800" y="5310267"/>
            <a:ext cx="2759978" cy="1547733"/>
          </a:xfrm>
          <a:prstGeom prst="rect">
            <a:avLst/>
          </a:prstGeom>
        </p:spPr>
      </p:pic>
    </p:spTree>
    <p:extLst>
      <p:ext uri="{BB962C8B-B14F-4D97-AF65-F5344CB8AC3E}">
        <p14:creationId xmlns:p14="http://schemas.microsoft.com/office/powerpoint/2010/main" val="378879801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GB" dirty="0"/>
              <a:t>References</a:t>
            </a:r>
          </a:p>
        </p:txBody>
      </p:sp>
      <p:sp>
        <p:nvSpPr>
          <p:cNvPr id="6" name="Content Placeholder 5"/>
          <p:cNvSpPr>
            <a:spLocks noGrp="1"/>
          </p:cNvSpPr>
          <p:nvPr>
            <p:ph idx="1"/>
          </p:nvPr>
        </p:nvSpPr>
        <p:spPr/>
        <p:txBody>
          <a:bodyPr>
            <a:normAutofit fontScale="55000" lnSpcReduction="20000"/>
          </a:bodyPr>
          <a:lstStyle/>
          <a:p>
            <a:r>
              <a:rPr lang="en-GB" sz="4200" dirty="0"/>
              <a:t> The Connecting the Culm online library has an extensive range of useful information at </a:t>
            </a:r>
            <a:r>
              <a:rPr lang="en-GB" sz="4200" dirty="0">
                <a:hlinkClick r:id="rId2"/>
              </a:rPr>
              <a:t>https://connectingtheculm.com/library/</a:t>
            </a:r>
            <a:r>
              <a:rPr lang="en-GB" sz="4200" dirty="0"/>
              <a:t> </a:t>
            </a:r>
          </a:p>
          <a:p>
            <a:r>
              <a:rPr lang="en-GB" sz="4200" dirty="0"/>
              <a:t>The very extensive Connecting the Culm Environmental Evidence Review (2021) is the primary source for some aspects of the student </a:t>
            </a:r>
            <a:r>
              <a:rPr lang="en-GB" sz="4200" dirty="0" err="1"/>
              <a:t>Powerpoint</a:t>
            </a:r>
            <a:r>
              <a:rPr lang="en-GB" sz="4200" dirty="0"/>
              <a:t> presentation at </a:t>
            </a:r>
            <a:r>
              <a:rPr lang="en-GB" sz="4200" dirty="0">
                <a:hlinkClick r:id="rId3"/>
              </a:rPr>
              <a:t>https://connectingtheculm.com/ctc-evidence-review-1stedition-feb2021_logos/</a:t>
            </a:r>
            <a:r>
              <a:rPr lang="en-GB" sz="4200" dirty="0"/>
              <a:t> </a:t>
            </a:r>
          </a:p>
          <a:p>
            <a:r>
              <a:rPr lang="en-GB" sz="4200" dirty="0"/>
              <a:t>For general information on the water cycle, NOAA has an excellent collection of materials at </a:t>
            </a:r>
            <a:r>
              <a:rPr lang="en-GB" sz="4200" dirty="0">
                <a:hlinkClick r:id="rId4"/>
              </a:rPr>
              <a:t>https://www.noaa.gov/education/resource-collections/freshwater/water-cycle</a:t>
            </a:r>
            <a:r>
              <a:rPr lang="en-GB" sz="4200" dirty="0"/>
              <a:t>. All A level textbooks and many online A level support sites provide additional information on the water cycle. </a:t>
            </a:r>
          </a:p>
          <a:p>
            <a:r>
              <a:rPr lang="en-GB" sz="4200" dirty="0"/>
              <a:t>The Met Office has a good introduction to the water cycle at </a:t>
            </a:r>
            <a:r>
              <a:rPr lang="en-GB" sz="4200" dirty="0">
                <a:hlinkClick r:id="rId5"/>
              </a:rPr>
              <a:t>https://www.metoffice.gov.uk/weather/learn-about/weather/how-weather-works/water-cycle</a:t>
            </a:r>
            <a:r>
              <a:rPr lang="en-GB" sz="4200" dirty="0"/>
              <a:t> </a:t>
            </a:r>
          </a:p>
          <a:p>
            <a:r>
              <a:rPr lang="en-GB" sz="4200" dirty="0"/>
              <a:t>For suggestions to support NEA enquiries, see the Field Studies Council website at </a:t>
            </a:r>
            <a:r>
              <a:rPr lang="en-GB" sz="4200" dirty="0">
                <a:hlinkClick r:id="rId6"/>
              </a:rPr>
              <a:t>https://www.geography-fieldwork.org/a-level/water-carbon/hydrology/method/</a:t>
            </a:r>
            <a:r>
              <a:rPr lang="en-GB" sz="4200" dirty="0"/>
              <a:t> </a:t>
            </a:r>
          </a:p>
          <a:p>
            <a:pPr marL="0" indent="0">
              <a:buNone/>
            </a:pPr>
            <a:endParaRPr lang="en-GB" dirty="0"/>
          </a:p>
          <a:p>
            <a:pPr marL="0" indent="0">
              <a:buNone/>
            </a:pPr>
            <a:endParaRPr lang="en-GB" dirty="0"/>
          </a:p>
          <a:p>
            <a:pPr marL="0" indent="0">
              <a:buNone/>
            </a:pPr>
            <a:endParaRPr lang="en-GB" dirty="0"/>
          </a:p>
        </p:txBody>
      </p:sp>
    </p:spTree>
    <p:extLst>
      <p:ext uri="{BB962C8B-B14F-4D97-AF65-F5344CB8AC3E}">
        <p14:creationId xmlns:p14="http://schemas.microsoft.com/office/powerpoint/2010/main" val="9884365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834483-BD31-FA48-A391-AD4284D2B8B4}"/>
              </a:ext>
            </a:extLst>
          </p:cNvPr>
          <p:cNvSpPr>
            <a:spLocks noGrp="1"/>
          </p:cNvSpPr>
          <p:nvPr>
            <p:ph type="ctrTitle"/>
          </p:nvPr>
        </p:nvSpPr>
        <p:spPr>
          <a:xfrm>
            <a:off x="1832344" y="-310086"/>
            <a:ext cx="9144000" cy="2387600"/>
          </a:xfrm>
        </p:spPr>
        <p:txBody>
          <a:bodyPr/>
          <a:lstStyle/>
          <a:p>
            <a:r>
              <a:rPr lang="en-US" dirty="0"/>
              <a:t>Water Cycle – A-level resource pack</a:t>
            </a:r>
          </a:p>
        </p:txBody>
      </p:sp>
      <p:sp>
        <p:nvSpPr>
          <p:cNvPr id="3" name="Subtitle 2">
            <a:extLst>
              <a:ext uri="{FF2B5EF4-FFF2-40B4-BE49-F238E27FC236}">
                <a16:creationId xmlns:a16="http://schemas.microsoft.com/office/drawing/2014/main" id="{6C415EF7-A145-4743-8A1C-D4C46D4A95C6}"/>
              </a:ext>
            </a:extLst>
          </p:cNvPr>
          <p:cNvSpPr>
            <a:spLocks noGrp="1"/>
          </p:cNvSpPr>
          <p:nvPr>
            <p:ph type="subTitle" idx="1"/>
          </p:nvPr>
        </p:nvSpPr>
        <p:spPr>
          <a:xfrm>
            <a:off x="1832344" y="2169589"/>
            <a:ext cx="9144000" cy="1655762"/>
          </a:xfrm>
        </p:spPr>
        <p:txBody>
          <a:bodyPr>
            <a:normAutofit/>
          </a:bodyPr>
          <a:lstStyle/>
          <a:p>
            <a:r>
              <a:rPr lang="en-US" sz="4000" dirty="0"/>
              <a:t>River Culm catchment</a:t>
            </a:r>
          </a:p>
          <a:p>
            <a:r>
              <a:rPr lang="en-US" sz="4000" b="1" dirty="0"/>
              <a:t>Student Slides</a:t>
            </a:r>
          </a:p>
        </p:txBody>
      </p:sp>
      <p:sp>
        <p:nvSpPr>
          <p:cNvPr id="4" name="Rectangle 3">
            <a:extLst>
              <a:ext uri="{FF2B5EF4-FFF2-40B4-BE49-F238E27FC236}">
                <a16:creationId xmlns:a16="http://schemas.microsoft.com/office/drawing/2014/main" id="{7D1D2A19-1D06-0F43-8FB8-BB2CAE65A81F}"/>
              </a:ext>
            </a:extLst>
          </p:cNvPr>
          <p:cNvSpPr/>
          <p:nvPr/>
        </p:nvSpPr>
        <p:spPr>
          <a:xfrm>
            <a:off x="48000" y="0"/>
            <a:ext cx="360000" cy="6858000"/>
          </a:xfrm>
          <a:prstGeom prst="rect">
            <a:avLst/>
          </a:prstGeom>
          <a:solidFill>
            <a:srgbClr val="727F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11" name="Rectangle 10">
            <a:extLst>
              <a:ext uri="{FF2B5EF4-FFF2-40B4-BE49-F238E27FC236}">
                <a16:creationId xmlns:a16="http://schemas.microsoft.com/office/drawing/2014/main" id="{2374C08F-82B9-CB43-AD30-DEAAD69976D6}"/>
              </a:ext>
            </a:extLst>
          </p:cNvPr>
          <p:cNvSpPr/>
          <p:nvPr/>
        </p:nvSpPr>
        <p:spPr>
          <a:xfrm>
            <a:off x="0" y="0"/>
            <a:ext cx="48000" cy="6858000"/>
          </a:xfrm>
          <a:prstGeom prst="rect">
            <a:avLst/>
          </a:prstGeom>
          <a:solidFill>
            <a:srgbClr val="EBB3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7" name="Rectangle 6">
            <a:extLst>
              <a:ext uri="{FF2B5EF4-FFF2-40B4-BE49-F238E27FC236}">
                <a16:creationId xmlns:a16="http://schemas.microsoft.com/office/drawing/2014/main" id="{ACD98508-5DD4-7F40-96C3-F9B497230000}"/>
              </a:ext>
            </a:extLst>
          </p:cNvPr>
          <p:cNvSpPr/>
          <p:nvPr/>
        </p:nvSpPr>
        <p:spPr>
          <a:xfrm>
            <a:off x="408000" y="0"/>
            <a:ext cx="52800" cy="6858000"/>
          </a:xfrm>
          <a:prstGeom prst="rect">
            <a:avLst/>
          </a:prstGeom>
          <a:solidFill>
            <a:srgbClr val="001D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pic>
        <p:nvPicPr>
          <p:cNvPr id="8" name="Picture 7" descr="Logo&#10;&#10;Description automatically generated with medium confidence">
            <a:extLst>
              <a:ext uri="{FF2B5EF4-FFF2-40B4-BE49-F238E27FC236}">
                <a16:creationId xmlns:a16="http://schemas.microsoft.com/office/drawing/2014/main" id="{744A7602-C746-4A4F-889C-A2E7307DA11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01234" y="5445203"/>
            <a:ext cx="3682766" cy="1281603"/>
          </a:xfrm>
          <a:prstGeom prst="rect">
            <a:avLst/>
          </a:prstGeom>
        </p:spPr>
      </p:pic>
      <p:pic>
        <p:nvPicPr>
          <p:cNvPr id="9" name="Picture 8" descr="Logo&#10;&#10;Description automatically generated">
            <a:extLst>
              <a:ext uri="{FF2B5EF4-FFF2-40B4-BE49-F238E27FC236}">
                <a16:creationId xmlns:a16="http://schemas.microsoft.com/office/drawing/2014/main" id="{A02167B6-0240-4860-B2CB-F6B3C9C395D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63752" y="4688411"/>
            <a:ext cx="2094451" cy="2094451"/>
          </a:xfrm>
          <a:prstGeom prst="rect">
            <a:avLst/>
          </a:prstGeom>
        </p:spPr>
      </p:pic>
      <p:pic>
        <p:nvPicPr>
          <p:cNvPr id="10" name="Picture 9" descr="Logo&#10;&#10;Description automatically generated with medium confidence">
            <a:extLst>
              <a:ext uri="{FF2B5EF4-FFF2-40B4-BE49-F238E27FC236}">
                <a16:creationId xmlns:a16="http://schemas.microsoft.com/office/drawing/2014/main" id="{42862EB4-A6DE-4C60-B138-47C398A0C75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2203" y="5235129"/>
            <a:ext cx="2759978" cy="1547733"/>
          </a:xfrm>
          <a:prstGeom prst="rect">
            <a:avLst/>
          </a:prstGeom>
        </p:spPr>
      </p:pic>
    </p:spTree>
    <p:extLst>
      <p:ext uri="{BB962C8B-B14F-4D97-AF65-F5344CB8AC3E}">
        <p14:creationId xmlns:p14="http://schemas.microsoft.com/office/powerpoint/2010/main" val="113883502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4000" dirty="0"/>
              <a:t>Global water cycle</a:t>
            </a:r>
          </a:p>
        </p:txBody>
      </p:sp>
      <p:sp>
        <p:nvSpPr>
          <p:cNvPr id="3" name="Content Placeholder 2"/>
          <p:cNvSpPr>
            <a:spLocks noGrp="1"/>
          </p:cNvSpPr>
          <p:nvPr>
            <p:ph sz="half" idx="1"/>
          </p:nvPr>
        </p:nvSpPr>
        <p:spPr/>
        <p:txBody>
          <a:bodyPr>
            <a:normAutofit/>
          </a:bodyPr>
          <a:lstStyle/>
          <a:p>
            <a:endParaRPr lang="en-GB"/>
          </a:p>
        </p:txBody>
      </p:sp>
      <p:sp>
        <p:nvSpPr>
          <p:cNvPr id="4" name="Content Placeholder 3"/>
          <p:cNvSpPr>
            <a:spLocks noGrp="1"/>
          </p:cNvSpPr>
          <p:nvPr>
            <p:ph sz="half" idx="2"/>
          </p:nvPr>
        </p:nvSpPr>
        <p:spPr>
          <a:xfrm>
            <a:off x="7698920" y="1632857"/>
            <a:ext cx="4114801" cy="4563836"/>
          </a:xfrm>
        </p:spPr>
        <p:txBody>
          <a:bodyPr>
            <a:normAutofit/>
          </a:bodyPr>
          <a:lstStyle/>
          <a:p>
            <a:r>
              <a:rPr lang="en-GB" sz="2600" dirty="0"/>
              <a:t>The water cycle describes the continuous movement of water between the Earth and the atmosphere. </a:t>
            </a:r>
          </a:p>
          <a:p>
            <a:r>
              <a:rPr lang="en-GB" sz="2600" dirty="0"/>
              <a:t>It is an example of a closed system, with no external inputs or outputs.</a:t>
            </a:r>
          </a:p>
          <a:p>
            <a:r>
              <a:rPr lang="en-GB" sz="2600" dirty="0"/>
              <a:t>The drainage basin (catchment) hydrological cycle forms part of the global water cycle.</a:t>
            </a:r>
          </a:p>
          <a:p>
            <a:endParaRPr lang="en-GB" dirty="0"/>
          </a:p>
        </p:txBody>
      </p:sp>
      <p:pic>
        <p:nvPicPr>
          <p:cNvPr id="1026" name="Picture 2" descr="The Fundamentals of the Water Cycl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4350" y="1559053"/>
            <a:ext cx="6875122" cy="4788462"/>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2237013" y="6449784"/>
            <a:ext cx="6990215" cy="276999"/>
          </a:xfrm>
          <a:prstGeom prst="rect">
            <a:avLst/>
          </a:prstGeom>
        </p:spPr>
        <p:txBody>
          <a:bodyPr wrap="square">
            <a:spAutoFit/>
          </a:bodyPr>
          <a:lstStyle/>
          <a:p>
            <a:r>
              <a:rPr lang="en-GB" sz="1200" dirty="0">
                <a:hlinkClick r:id="rId3"/>
              </a:rPr>
              <a:t>https://www.usgs.gov/special-topic/water-science-school/science/fundamentals-water-cycle</a:t>
            </a:r>
            <a:r>
              <a:rPr lang="en-GB" sz="1200" dirty="0"/>
              <a:t> </a:t>
            </a:r>
          </a:p>
        </p:txBody>
      </p:sp>
    </p:spTree>
    <p:extLst>
      <p:ext uri="{BB962C8B-B14F-4D97-AF65-F5344CB8AC3E}">
        <p14:creationId xmlns:p14="http://schemas.microsoft.com/office/powerpoint/2010/main" val="265148211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GB" sz="4000" dirty="0"/>
              <a:t>Distribution of Earth’s water</a:t>
            </a:r>
          </a:p>
        </p:txBody>
      </p:sp>
      <p:sp>
        <p:nvSpPr>
          <p:cNvPr id="6" name="Content Placeholder 5"/>
          <p:cNvSpPr>
            <a:spLocks noGrp="1"/>
          </p:cNvSpPr>
          <p:nvPr>
            <p:ph sz="half" idx="2"/>
          </p:nvPr>
        </p:nvSpPr>
        <p:spPr/>
        <p:txBody>
          <a:bodyPr>
            <a:normAutofit/>
          </a:bodyPr>
          <a:lstStyle/>
          <a:p>
            <a:r>
              <a:rPr lang="en-GB" sz="2400" dirty="0"/>
              <a:t>About 71% of the Earth’s surface is water, predominantly oceans.</a:t>
            </a:r>
          </a:p>
          <a:p>
            <a:r>
              <a:rPr lang="en-GB" sz="2400" dirty="0"/>
              <a:t>The vast majority of the Earth’s water is stored in oceans (96.5%).</a:t>
            </a:r>
          </a:p>
          <a:p>
            <a:r>
              <a:rPr lang="en-GB" sz="2400" dirty="0"/>
              <a:t>Of all freshwater, almost 99% is stored as ice and groundwater.</a:t>
            </a:r>
          </a:p>
          <a:p>
            <a:r>
              <a:rPr lang="en-GB" sz="2400" dirty="0"/>
              <a:t>Of all surface water and other freshwater (1.2% of the Earth’s freshwater), just 3% is stored in the atmosphere and 0.49% in rivers.</a:t>
            </a:r>
          </a:p>
        </p:txBody>
      </p:sp>
      <p:pic>
        <p:nvPicPr>
          <p:cNvPr id="2050" name="Picture 2" descr="https://prd-wret.s3.us-west-2.amazonaws.com/assets/palladium/production/s3fs-public/styles/atom_page_medium/public/thumbnails/image/EarthsWater-BarChart.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3210" y="1796368"/>
            <a:ext cx="5226484" cy="4212547"/>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7" name="Rectangle 6"/>
          <p:cNvSpPr/>
          <p:nvPr/>
        </p:nvSpPr>
        <p:spPr>
          <a:xfrm>
            <a:off x="100692" y="6257836"/>
            <a:ext cx="6096000" cy="461665"/>
          </a:xfrm>
          <a:prstGeom prst="rect">
            <a:avLst/>
          </a:prstGeom>
        </p:spPr>
        <p:txBody>
          <a:bodyPr>
            <a:spAutoFit/>
          </a:bodyPr>
          <a:lstStyle/>
          <a:p>
            <a:r>
              <a:rPr lang="en-GB" sz="1200" dirty="0">
                <a:hlinkClick r:id="rId3"/>
              </a:rPr>
              <a:t>https://prd-wret.s3.us-west-2.amazonaws.com/assets/palladium/production/s3fs-public/styles/atom_page_medium/public/thumbnails/image/EarthsWater-BarChart.png</a:t>
            </a:r>
            <a:r>
              <a:rPr lang="en-GB" sz="1200" dirty="0"/>
              <a:t> </a:t>
            </a:r>
          </a:p>
        </p:txBody>
      </p:sp>
    </p:spTree>
    <p:extLst>
      <p:ext uri="{BB962C8B-B14F-4D97-AF65-F5344CB8AC3E}">
        <p14:creationId xmlns:p14="http://schemas.microsoft.com/office/powerpoint/2010/main" val="423588998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4000" dirty="0"/>
              <a:t>Drainage basin system</a:t>
            </a:r>
          </a:p>
        </p:txBody>
      </p:sp>
      <p:sp>
        <p:nvSpPr>
          <p:cNvPr id="5" name="Content Placeholder 4"/>
          <p:cNvSpPr>
            <a:spLocks noGrp="1"/>
          </p:cNvSpPr>
          <p:nvPr>
            <p:ph sz="half" idx="2"/>
          </p:nvPr>
        </p:nvSpPr>
        <p:spPr>
          <a:xfrm>
            <a:off x="7331528" y="1343932"/>
            <a:ext cx="4384221" cy="4351338"/>
          </a:xfrm>
        </p:spPr>
        <p:txBody>
          <a:bodyPr>
            <a:noAutofit/>
          </a:bodyPr>
          <a:lstStyle/>
          <a:p>
            <a:r>
              <a:rPr lang="en-GB" sz="2400" dirty="0"/>
              <a:t>The drainage basin (catchment) system comprises inputs (e.g. precipitation), outputs (e.g. evaporation) and transfers (e.g. </a:t>
            </a:r>
            <a:r>
              <a:rPr lang="en-GB" sz="2400" dirty="0" err="1"/>
              <a:t>throughflow</a:t>
            </a:r>
            <a:r>
              <a:rPr lang="en-GB" sz="2400" dirty="0"/>
              <a:t>).</a:t>
            </a:r>
          </a:p>
          <a:p>
            <a:r>
              <a:rPr lang="en-GB" sz="2400" dirty="0"/>
              <a:t>The magnitude of stores and transfers varies according to individual drainage basin characteristics, such as geology, vegetation and urbanisation.</a:t>
            </a:r>
          </a:p>
          <a:p>
            <a:r>
              <a:rPr lang="en-GB" sz="2400" dirty="0"/>
              <a:t>Understanding drainage basins is important in water supply, water quality and flood management.</a:t>
            </a:r>
          </a:p>
        </p:txBody>
      </p:sp>
      <p:pic>
        <p:nvPicPr>
          <p:cNvPr id="3074" name="Picture 2" descr="Drainage Basin Hydrological System | A Level Geography"/>
          <p:cNvPicPr>
            <a:picLocks noChangeAspect="1" noChangeArrowheads="1"/>
          </p:cNvPicPr>
          <p:nvPr/>
        </p:nvPicPr>
        <p:blipFill rotWithShape="1">
          <a:blip r:embed="rId2">
            <a:extLst>
              <a:ext uri="{28A0092B-C50C-407E-A947-70E740481C1C}">
                <a14:useLocalDpi xmlns:a14="http://schemas.microsoft.com/office/drawing/2010/main" val="0"/>
              </a:ext>
            </a:extLst>
          </a:blip>
          <a:srcRect b="10571"/>
          <a:stretch/>
        </p:blipFill>
        <p:spPr bwMode="auto">
          <a:xfrm>
            <a:off x="302079" y="1836798"/>
            <a:ext cx="6812190" cy="3992502"/>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6" name="Rectangle 5"/>
          <p:cNvSpPr/>
          <p:nvPr/>
        </p:nvSpPr>
        <p:spPr>
          <a:xfrm>
            <a:off x="1296988" y="6023891"/>
            <a:ext cx="4822371" cy="276999"/>
          </a:xfrm>
          <a:prstGeom prst="rect">
            <a:avLst/>
          </a:prstGeom>
        </p:spPr>
        <p:txBody>
          <a:bodyPr wrap="square">
            <a:spAutoFit/>
          </a:bodyPr>
          <a:lstStyle/>
          <a:p>
            <a:r>
              <a:rPr lang="en-GB" sz="1200" dirty="0">
                <a:hlinkClick r:id="rId3"/>
              </a:rPr>
              <a:t>https://www.alevelgeography.com/drainage-basin-hydrological-system/</a:t>
            </a:r>
            <a:r>
              <a:rPr lang="en-GB" sz="1200" dirty="0"/>
              <a:t> </a:t>
            </a:r>
          </a:p>
        </p:txBody>
      </p:sp>
    </p:spTree>
    <p:extLst>
      <p:ext uri="{BB962C8B-B14F-4D97-AF65-F5344CB8AC3E}">
        <p14:creationId xmlns:p14="http://schemas.microsoft.com/office/powerpoint/2010/main" val="90378815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Drainage basin system – key terminology</a:t>
            </a:r>
          </a:p>
        </p:txBody>
      </p:sp>
      <p:sp>
        <p:nvSpPr>
          <p:cNvPr id="5" name="Content Placeholder 4"/>
          <p:cNvSpPr>
            <a:spLocks noGrp="1"/>
          </p:cNvSpPr>
          <p:nvPr>
            <p:ph idx="1"/>
          </p:nvPr>
        </p:nvSpPr>
        <p:spPr/>
        <p:txBody>
          <a:bodyPr>
            <a:normAutofit fontScale="92500" lnSpcReduction="20000"/>
          </a:bodyPr>
          <a:lstStyle/>
          <a:p>
            <a:r>
              <a:rPr lang="en-GB" sz="2400" b="1" i="1" dirty="0"/>
              <a:t>Precipitation</a:t>
            </a:r>
            <a:r>
              <a:rPr lang="en-GB" sz="2400" dirty="0"/>
              <a:t> – transfer of water from the atmosphere to the ground (rain, snow, dew)</a:t>
            </a:r>
          </a:p>
          <a:p>
            <a:r>
              <a:rPr lang="en-GB" sz="2400" b="1" i="1" dirty="0"/>
              <a:t>Evaporation</a:t>
            </a:r>
            <a:r>
              <a:rPr lang="en-GB" sz="2400" dirty="0"/>
              <a:t> – change in state from water liquid to water vapour</a:t>
            </a:r>
          </a:p>
          <a:p>
            <a:r>
              <a:rPr lang="en-GB" sz="2400" b="1" i="1" dirty="0"/>
              <a:t>Condensation</a:t>
            </a:r>
            <a:r>
              <a:rPr lang="en-GB" sz="2400" dirty="0"/>
              <a:t> – change in state from water vapour to water droplets (liquid)</a:t>
            </a:r>
          </a:p>
          <a:p>
            <a:r>
              <a:rPr lang="en-GB" sz="2400" b="1" i="1" dirty="0"/>
              <a:t>Interception</a:t>
            </a:r>
            <a:r>
              <a:rPr lang="en-GB" sz="2400" dirty="0"/>
              <a:t> – precipitation intercepted most commonly by trees and plants</a:t>
            </a:r>
          </a:p>
          <a:p>
            <a:r>
              <a:rPr lang="en-GB" sz="2400" b="1" i="1" dirty="0" err="1"/>
              <a:t>Throughfall</a:t>
            </a:r>
            <a:r>
              <a:rPr lang="en-GB" sz="2400" dirty="0"/>
              <a:t> – water dripping through trees to the ground</a:t>
            </a:r>
          </a:p>
          <a:p>
            <a:r>
              <a:rPr lang="en-GB" sz="2400" b="1" i="1" dirty="0" err="1"/>
              <a:t>Stemflow</a:t>
            </a:r>
            <a:r>
              <a:rPr lang="en-GB" sz="2400" dirty="0"/>
              <a:t> – water dripping down plant stems or tree trunks</a:t>
            </a:r>
          </a:p>
          <a:p>
            <a:r>
              <a:rPr lang="en-GB" sz="2400" b="1" i="1" dirty="0"/>
              <a:t>Surface runoff </a:t>
            </a:r>
            <a:r>
              <a:rPr lang="en-GB" sz="2400" dirty="0"/>
              <a:t>– water flowing over the ground surface</a:t>
            </a:r>
          </a:p>
          <a:p>
            <a:r>
              <a:rPr lang="en-GB" sz="2400" b="1" i="1" dirty="0"/>
              <a:t>Infiltration</a:t>
            </a:r>
            <a:r>
              <a:rPr lang="en-GB" sz="2400" dirty="0"/>
              <a:t> – water soaking into the soil from the ground surface</a:t>
            </a:r>
          </a:p>
          <a:p>
            <a:r>
              <a:rPr lang="en-GB" sz="2400" b="1" i="1" dirty="0" err="1"/>
              <a:t>Throughflow</a:t>
            </a:r>
            <a:r>
              <a:rPr lang="en-GB" sz="2400" b="1" i="1" dirty="0"/>
              <a:t>/interflow</a:t>
            </a:r>
            <a:r>
              <a:rPr lang="en-GB" sz="2400" dirty="0"/>
              <a:t> – water draining through the soil above the water table</a:t>
            </a:r>
          </a:p>
          <a:p>
            <a:r>
              <a:rPr lang="en-GB" sz="2400" b="1" i="1" dirty="0"/>
              <a:t>Water table </a:t>
            </a:r>
            <a:r>
              <a:rPr lang="en-GB" sz="2400" dirty="0"/>
              <a:t>– upper level of (underground) water stored in rock and/or soil</a:t>
            </a:r>
          </a:p>
          <a:p>
            <a:r>
              <a:rPr lang="en-GB" sz="2400" b="1" i="1" dirty="0"/>
              <a:t>Groundwater/base flow </a:t>
            </a:r>
            <a:r>
              <a:rPr lang="en-GB" sz="2400" dirty="0"/>
              <a:t>– water passing slowly through rocks</a:t>
            </a:r>
          </a:p>
          <a:p>
            <a:r>
              <a:rPr lang="en-GB" sz="2400" b="1" i="1" dirty="0"/>
              <a:t>River discharge </a:t>
            </a:r>
            <a:r>
              <a:rPr lang="en-GB" sz="2400" dirty="0"/>
              <a:t>– volume of water (cubic metres/sec) flowing in a river</a:t>
            </a:r>
          </a:p>
          <a:p>
            <a:endParaRPr lang="en-GB" sz="2400" dirty="0"/>
          </a:p>
          <a:p>
            <a:endParaRPr lang="en-GB" dirty="0"/>
          </a:p>
        </p:txBody>
      </p:sp>
    </p:spTree>
    <p:extLst>
      <p:ext uri="{BB962C8B-B14F-4D97-AF65-F5344CB8AC3E}">
        <p14:creationId xmlns:p14="http://schemas.microsoft.com/office/powerpoint/2010/main" val="128868577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4000" dirty="0"/>
              <a:t>The River Culm drainage basin</a:t>
            </a:r>
          </a:p>
        </p:txBody>
      </p:sp>
      <p:sp>
        <p:nvSpPr>
          <p:cNvPr id="4" name="Content Placeholder 3"/>
          <p:cNvSpPr>
            <a:spLocks noGrp="1"/>
          </p:cNvSpPr>
          <p:nvPr>
            <p:ph sz="half" idx="2"/>
          </p:nvPr>
        </p:nvSpPr>
        <p:spPr>
          <a:xfrm>
            <a:off x="6196693" y="1681728"/>
            <a:ext cx="5181600" cy="4351338"/>
          </a:xfrm>
        </p:spPr>
        <p:txBody>
          <a:bodyPr>
            <a:noAutofit/>
          </a:bodyPr>
          <a:lstStyle/>
          <a:p>
            <a:r>
              <a:rPr lang="en-GB" sz="2400" dirty="0"/>
              <a:t>The River Culm flows through the ‘Redlands’ of Mid and East Devon.</a:t>
            </a:r>
          </a:p>
          <a:p>
            <a:r>
              <a:rPr lang="en-GB" sz="2400" dirty="0"/>
              <a:t>It is the longest tributary of the River Exe and drains an area of 280 square km.</a:t>
            </a:r>
          </a:p>
          <a:p>
            <a:r>
              <a:rPr lang="en-GB" sz="2400" dirty="0"/>
              <a:t>The river rises at a spring near RAF </a:t>
            </a:r>
            <a:r>
              <a:rPr lang="en-GB" sz="2400" dirty="0" err="1"/>
              <a:t>Culmhead</a:t>
            </a:r>
            <a:r>
              <a:rPr lang="en-GB" sz="2400" dirty="0"/>
              <a:t> in the </a:t>
            </a:r>
            <a:r>
              <a:rPr lang="en-GB" sz="2400" dirty="0" err="1"/>
              <a:t>Blackdown</a:t>
            </a:r>
            <a:r>
              <a:rPr lang="en-GB" sz="2400" dirty="0"/>
              <a:t> Hills. From here it flows through Hemyock and </a:t>
            </a:r>
            <a:r>
              <a:rPr lang="en-GB" sz="2400" dirty="0" err="1"/>
              <a:t>Cullompton</a:t>
            </a:r>
            <a:r>
              <a:rPr lang="en-GB" sz="2400" dirty="0"/>
              <a:t> to join the River Exe to the north-west of Exeter.</a:t>
            </a:r>
          </a:p>
          <a:p>
            <a:r>
              <a:rPr lang="en-GB" sz="2400" dirty="0"/>
              <a:t>The catchment is predominantly rural, comprising mixed woodland and agricultural (mostly pasture). </a:t>
            </a:r>
          </a:p>
        </p:txBody>
      </p:sp>
      <p:pic>
        <p:nvPicPr>
          <p:cNvPr id="7" name="Content Placeholder 6">
            <a:extLst>
              <a:ext uri="{FF2B5EF4-FFF2-40B4-BE49-F238E27FC236}">
                <a16:creationId xmlns:a16="http://schemas.microsoft.com/office/drawing/2014/main" id="{628362A4-0ECD-47C1-BCB1-E718C7FBF0FF}"/>
              </a:ext>
            </a:extLst>
          </p:cNvPr>
          <p:cNvPicPr>
            <a:picLocks noGrp="1" noChangeAspect="1"/>
          </p:cNvPicPr>
          <p:nvPr>
            <p:ph sz="half" idx="1"/>
          </p:nvPr>
        </p:nvPicPr>
        <p:blipFill>
          <a:blip r:embed="rId2" cstate="print">
            <a:extLst>
              <a:ext uri="{28A0092B-C50C-407E-A947-70E740481C1C}">
                <a14:useLocalDpi xmlns:a14="http://schemas.microsoft.com/office/drawing/2010/main"/>
              </a:ext>
            </a:extLst>
          </a:blip>
          <a:stretch>
            <a:fillRect/>
          </a:stretch>
        </p:blipFill>
        <p:spPr>
          <a:xfrm>
            <a:off x="830035" y="1663955"/>
            <a:ext cx="5181600" cy="3645978"/>
          </a:xfrm>
          <a:prstGeom prst="rect">
            <a:avLst/>
          </a:prstGeom>
          <a:ln>
            <a:solidFill>
              <a:schemeClr val="tx1"/>
            </a:solidFill>
          </a:ln>
        </p:spPr>
      </p:pic>
      <p:pic>
        <p:nvPicPr>
          <p:cNvPr id="8" name="Picture 7">
            <a:extLst>
              <a:ext uri="{FF2B5EF4-FFF2-40B4-BE49-F238E27FC236}">
                <a16:creationId xmlns:a16="http://schemas.microsoft.com/office/drawing/2014/main" id="{9956DCE2-B0EC-4A21-95AC-EF8086D06336}"/>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r="-1" b="-4940"/>
          <a:stretch/>
        </p:blipFill>
        <p:spPr>
          <a:xfrm>
            <a:off x="4425043" y="4011487"/>
            <a:ext cx="1495688" cy="1155820"/>
          </a:xfrm>
          <a:prstGeom prst="rect">
            <a:avLst/>
          </a:prstGeom>
          <a:ln>
            <a:solidFill>
              <a:schemeClr val="tx1"/>
            </a:solidFill>
          </a:ln>
        </p:spPr>
      </p:pic>
      <p:pic>
        <p:nvPicPr>
          <p:cNvPr id="9" name="Picture 8">
            <a:extLst>
              <a:ext uri="{FF2B5EF4-FFF2-40B4-BE49-F238E27FC236}">
                <a16:creationId xmlns:a16="http://schemas.microsoft.com/office/drawing/2014/main" id="{C4578FE1-2684-4950-B2B2-47D79D1C9002}"/>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b="8740"/>
          <a:stretch/>
        </p:blipFill>
        <p:spPr>
          <a:xfrm>
            <a:off x="1445080" y="5379580"/>
            <a:ext cx="3910692" cy="1306972"/>
          </a:xfrm>
          <a:prstGeom prst="rect">
            <a:avLst/>
          </a:prstGeom>
          <a:ln>
            <a:solidFill>
              <a:schemeClr val="tx1"/>
            </a:solidFill>
          </a:ln>
        </p:spPr>
      </p:pic>
      <p:cxnSp>
        <p:nvCxnSpPr>
          <p:cNvPr id="11" name="Straight Arrow Connector 10"/>
          <p:cNvCxnSpPr/>
          <p:nvPr/>
        </p:nvCxnSpPr>
        <p:spPr>
          <a:xfrm flipV="1">
            <a:off x="1028700" y="1820636"/>
            <a:ext cx="0" cy="31840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1041646" y="1820635"/>
            <a:ext cx="268022" cy="246221"/>
          </a:xfrm>
          <a:prstGeom prst="rect">
            <a:avLst/>
          </a:prstGeom>
          <a:noFill/>
        </p:spPr>
        <p:txBody>
          <a:bodyPr wrap="none" rtlCol="0">
            <a:spAutoFit/>
          </a:bodyPr>
          <a:lstStyle/>
          <a:p>
            <a:r>
              <a:rPr lang="en-GB" sz="1000" dirty="0"/>
              <a:t>N</a:t>
            </a:r>
          </a:p>
        </p:txBody>
      </p:sp>
    </p:spTree>
    <p:extLst>
      <p:ext uri="{BB962C8B-B14F-4D97-AF65-F5344CB8AC3E}">
        <p14:creationId xmlns:p14="http://schemas.microsoft.com/office/powerpoint/2010/main" val="9364547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4000" dirty="0"/>
              <a:t>People in the Culm Catchment</a:t>
            </a:r>
          </a:p>
        </p:txBody>
      </p:sp>
      <p:sp>
        <p:nvSpPr>
          <p:cNvPr id="5" name="Content Placeholder 4"/>
          <p:cNvSpPr>
            <a:spLocks noGrp="1"/>
          </p:cNvSpPr>
          <p:nvPr>
            <p:ph sz="half" idx="2"/>
          </p:nvPr>
        </p:nvSpPr>
        <p:spPr>
          <a:xfrm>
            <a:off x="7396842" y="919389"/>
            <a:ext cx="4629150" cy="4351338"/>
          </a:xfrm>
        </p:spPr>
        <p:txBody>
          <a:bodyPr>
            <a:noAutofit/>
          </a:bodyPr>
          <a:lstStyle/>
          <a:p>
            <a:pPr marL="0" indent="0">
              <a:buNone/>
            </a:pPr>
            <a:r>
              <a:rPr lang="en-GB" sz="2400" dirty="0"/>
              <a:t>The water cycle interacts with people and human activities.</a:t>
            </a:r>
          </a:p>
          <a:p>
            <a:r>
              <a:rPr lang="en-GB" sz="2400" dirty="0"/>
              <a:t>Water resources – water is abstracted from natural stores such as rivers, lakes and aquifers. These are supplemented by artificial reservoirs. In the Culm catchment, most freshwater is stored in rivers.</a:t>
            </a:r>
          </a:p>
          <a:p>
            <a:r>
              <a:rPr lang="en-GB" sz="2400" dirty="0"/>
              <a:t>People’s activities, such as agriculture and urbanisation impact water quantity and quality.</a:t>
            </a:r>
          </a:p>
          <a:p>
            <a:r>
              <a:rPr lang="en-GB" sz="2400" dirty="0"/>
              <a:t>Flooding is an example of the impact of the water cycle on people and human activities.</a:t>
            </a:r>
          </a:p>
        </p:txBody>
      </p:sp>
      <p:pic>
        <p:nvPicPr>
          <p:cNvPr id="8" name="Picture 7">
            <a:extLst>
              <a:ext uri="{FF2B5EF4-FFF2-40B4-BE49-F238E27FC236}">
                <a16:creationId xmlns:a16="http://schemas.microsoft.com/office/drawing/2014/main" id="{CAC23027-C9C9-4A79-BE32-DE812C3054B5}"/>
              </a:ext>
            </a:extLst>
          </p:cNvPr>
          <p:cNvPicPr>
            <a:picLocks noChangeAspect="1"/>
          </p:cNvPicPr>
          <p:nvPr/>
        </p:nvPicPr>
        <p:blipFill>
          <a:blip r:embed="rId2" cstate="print">
            <a:extLst>
              <a:ext uri="{28A0092B-C50C-407E-A947-70E740481C1C}">
                <a14:useLocalDpi xmlns:a14="http://schemas.microsoft.com/office/drawing/2010/main"/>
              </a:ext>
            </a:extLst>
          </a:blip>
          <a:srcRect/>
          <a:stretch/>
        </p:blipFill>
        <p:spPr>
          <a:xfrm>
            <a:off x="737787" y="1803300"/>
            <a:ext cx="6300000" cy="4436157"/>
          </a:xfrm>
          <a:prstGeom prst="rect">
            <a:avLst/>
          </a:prstGeom>
          <a:ln>
            <a:solidFill>
              <a:schemeClr val="tx1"/>
            </a:solidFill>
          </a:ln>
        </p:spPr>
      </p:pic>
    </p:spTree>
    <p:extLst>
      <p:ext uri="{BB962C8B-B14F-4D97-AF65-F5344CB8AC3E}">
        <p14:creationId xmlns:p14="http://schemas.microsoft.com/office/powerpoint/2010/main" val="51798038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4000" dirty="0"/>
              <a:t>Water resources in the Culm Catchment</a:t>
            </a:r>
          </a:p>
        </p:txBody>
      </p:sp>
      <p:sp>
        <p:nvSpPr>
          <p:cNvPr id="5" name="Content Placeholder 4"/>
          <p:cNvSpPr>
            <a:spLocks noGrp="1"/>
          </p:cNvSpPr>
          <p:nvPr>
            <p:ph sz="half" idx="2"/>
          </p:nvPr>
        </p:nvSpPr>
        <p:spPr>
          <a:xfrm>
            <a:off x="7290706" y="1502229"/>
            <a:ext cx="4629150" cy="4351338"/>
          </a:xfrm>
        </p:spPr>
        <p:txBody>
          <a:bodyPr>
            <a:noAutofit/>
          </a:bodyPr>
          <a:lstStyle/>
          <a:p>
            <a:r>
              <a:rPr lang="en-GB" sz="2400" dirty="0"/>
              <a:t>The Environment Agency is responsible for managing water resources in England.</a:t>
            </a:r>
          </a:p>
          <a:p>
            <a:r>
              <a:rPr lang="en-GB" sz="2400" dirty="0"/>
              <a:t>Water availability and abstraction reliability datasets are used to formulate catchment abstraction management plans.</a:t>
            </a:r>
          </a:p>
          <a:p>
            <a:r>
              <a:rPr lang="en-GB" sz="2400" dirty="0"/>
              <a:t>These plans form part of an overall Catchment Abstraction Management Strategy (CAMS).</a:t>
            </a:r>
          </a:p>
          <a:p>
            <a:r>
              <a:rPr lang="en-GB" sz="2400" dirty="0"/>
              <a:t>The Culm Catchment is classified as having water available for consumptive abstraction for 50% of the time.</a:t>
            </a:r>
          </a:p>
          <a:p>
            <a:pPr marL="0" indent="0">
              <a:buNone/>
            </a:pPr>
            <a:endParaRPr lang="en-GB" sz="2400" dirty="0"/>
          </a:p>
        </p:txBody>
      </p:sp>
      <p:pic>
        <p:nvPicPr>
          <p:cNvPr id="6" name="Picture 5">
            <a:extLst>
              <a:ext uri="{FF2B5EF4-FFF2-40B4-BE49-F238E27FC236}">
                <a16:creationId xmlns:a16="http://schemas.microsoft.com/office/drawing/2014/main" id="{872F936A-5FC3-4EDD-994F-4AB46496DFC8}"/>
              </a:ext>
            </a:extLst>
          </p:cNvPr>
          <p:cNvPicPr>
            <a:picLocks noChangeAspect="1"/>
          </p:cNvPicPr>
          <p:nvPr/>
        </p:nvPicPr>
        <p:blipFill>
          <a:blip r:embed="rId2" cstate="print">
            <a:extLst>
              <a:ext uri="{28A0092B-C50C-407E-A947-70E740481C1C}">
                <a14:useLocalDpi xmlns:a14="http://schemas.microsoft.com/office/drawing/2010/main"/>
              </a:ext>
            </a:extLst>
          </a:blip>
          <a:srcRect/>
          <a:stretch/>
        </p:blipFill>
        <p:spPr>
          <a:xfrm>
            <a:off x="423630" y="1771650"/>
            <a:ext cx="6490467" cy="4589619"/>
          </a:xfrm>
          <a:prstGeom prst="rect">
            <a:avLst/>
          </a:prstGeom>
          <a:ln>
            <a:solidFill>
              <a:schemeClr val="tx1"/>
            </a:solidFill>
          </a:ln>
        </p:spPr>
      </p:pic>
    </p:spTree>
    <p:extLst>
      <p:ext uri="{BB962C8B-B14F-4D97-AF65-F5344CB8AC3E}">
        <p14:creationId xmlns:p14="http://schemas.microsoft.com/office/powerpoint/2010/main" val="158526415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4000" dirty="0"/>
              <a:t>Water quality in the Culm Catchment</a:t>
            </a:r>
          </a:p>
        </p:txBody>
      </p:sp>
      <p:sp>
        <p:nvSpPr>
          <p:cNvPr id="5" name="Content Placeholder 4"/>
          <p:cNvSpPr>
            <a:spLocks noGrp="1"/>
          </p:cNvSpPr>
          <p:nvPr>
            <p:ph sz="half" idx="2"/>
          </p:nvPr>
        </p:nvSpPr>
        <p:spPr>
          <a:xfrm>
            <a:off x="7290706" y="1502229"/>
            <a:ext cx="4629150" cy="4351338"/>
          </a:xfrm>
        </p:spPr>
        <p:txBody>
          <a:bodyPr>
            <a:noAutofit/>
          </a:bodyPr>
          <a:lstStyle/>
          <a:p>
            <a:pPr marL="0" indent="0">
              <a:buNone/>
            </a:pPr>
            <a:r>
              <a:rPr lang="en-GB" sz="2400" dirty="0"/>
              <a:t>There are three areas in a catchment where degradation of water quality can result in a loss of good water quality as an ecosystem service:</a:t>
            </a:r>
          </a:p>
          <a:p>
            <a:r>
              <a:rPr lang="en-GB" sz="2400" dirty="0"/>
              <a:t>Within the aquatic ecosystem</a:t>
            </a:r>
          </a:p>
          <a:p>
            <a:r>
              <a:rPr lang="en-GB" sz="2400" dirty="0"/>
              <a:t>At downstream locations in the river system (where chemicals may have been washed into the river)</a:t>
            </a:r>
          </a:p>
          <a:p>
            <a:r>
              <a:rPr lang="en-GB" sz="2400" dirty="0"/>
              <a:t>Where water is abstracted from rivers and reservoirs.</a:t>
            </a:r>
          </a:p>
          <a:p>
            <a:pPr marL="0" indent="0">
              <a:buNone/>
            </a:pPr>
            <a:endParaRPr lang="en-GB" sz="2400" dirty="0"/>
          </a:p>
        </p:txBody>
      </p:sp>
      <p:pic>
        <p:nvPicPr>
          <p:cNvPr id="7" name="Picture 6">
            <a:extLst>
              <a:ext uri="{FF2B5EF4-FFF2-40B4-BE49-F238E27FC236}">
                <a16:creationId xmlns:a16="http://schemas.microsoft.com/office/drawing/2014/main" id="{8ED58355-28F8-4FC7-91A0-EDB8A3D1B2BD}"/>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383721" y="1519545"/>
            <a:ext cx="6597879" cy="4644724"/>
          </a:xfrm>
          <a:prstGeom prst="rect">
            <a:avLst/>
          </a:prstGeom>
          <a:ln>
            <a:solidFill>
              <a:schemeClr val="tx1"/>
            </a:solidFill>
          </a:ln>
        </p:spPr>
      </p:pic>
      <p:sp>
        <p:nvSpPr>
          <p:cNvPr id="3" name="TextBox 2"/>
          <p:cNvSpPr txBox="1"/>
          <p:nvPr/>
        </p:nvSpPr>
        <p:spPr>
          <a:xfrm>
            <a:off x="759279" y="6164269"/>
            <a:ext cx="2173993" cy="553998"/>
          </a:xfrm>
          <a:prstGeom prst="rect">
            <a:avLst/>
          </a:prstGeom>
          <a:noFill/>
        </p:spPr>
        <p:txBody>
          <a:bodyPr wrap="none" rtlCol="0">
            <a:spAutoFit/>
          </a:bodyPr>
          <a:lstStyle/>
          <a:p>
            <a:r>
              <a:rPr lang="en-GB" sz="1000" dirty="0"/>
              <a:t>SSSI – Site of Special Scientific Interest</a:t>
            </a:r>
          </a:p>
          <a:p>
            <a:r>
              <a:rPr lang="en-GB" sz="1000" dirty="0"/>
              <a:t>SPZ – Source Protection Zones</a:t>
            </a:r>
          </a:p>
          <a:p>
            <a:r>
              <a:rPr lang="en-GB" sz="1000" dirty="0"/>
              <a:t>NVZ – Nitrate Vulnerable Zones</a:t>
            </a:r>
          </a:p>
        </p:txBody>
      </p:sp>
    </p:spTree>
    <p:extLst>
      <p:ext uri="{BB962C8B-B14F-4D97-AF65-F5344CB8AC3E}">
        <p14:creationId xmlns:p14="http://schemas.microsoft.com/office/powerpoint/2010/main" val="95980462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4000" dirty="0"/>
              <a:t>The water cycle in the River Culm catchment</a:t>
            </a:r>
          </a:p>
        </p:txBody>
      </p:sp>
      <p:sp>
        <p:nvSpPr>
          <p:cNvPr id="3" name="Content Placeholder 2"/>
          <p:cNvSpPr>
            <a:spLocks noGrp="1"/>
          </p:cNvSpPr>
          <p:nvPr>
            <p:ph idx="1"/>
          </p:nvPr>
        </p:nvSpPr>
        <p:spPr>
          <a:xfrm>
            <a:off x="838200" y="1825625"/>
            <a:ext cx="10515600" cy="4079229"/>
          </a:xfrm>
        </p:spPr>
        <p:txBody>
          <a:bodyPr>
            <a:noAutofit/>
          </a:bodyPr>
          <a:lstStyle/>
          <a:p>
            <a:r>
              <a:rPr lang="en-GB" sz="2400" dirty="0"/>
              <a:t>The water cycle is a key topic studied at A level.</a:t>
            </a:r>
          </a:p>
          <a:p>
            <a:r>
              <a:rPr lang="en-GB" sz="2400" dirty="0"/>
              <a:t>Students need to understand the components and mechanisms associated with the global water cycle and its applications at the regional and local scale. </a:t>
            </a:r>
          </a:p>
          <a:p>
            <a:r>
              <a:rPr lang="en-GB" sz="2400" dirty="0"/>
              <a:t>Rivers and catchments play an important part in the global water cycle, providing stores and transfer processes.</a:t>
            </a:r>
          </a:p>
          <a:p>
            <a:r>
              <a:rPr lang="en-GB" sz="2400" dirty="0"/>
              <a:t>The River Culm catchment provides an excellent case study of a small rural river basin with water stores and transfer processes in a constant state of flux. Highly responsive to rainfall events particularly in the winter, the Culm is characterised by having a high proportion of runoff which presents challenges associated with flood management. </a:t>
            </a:r>
          </a:p>
        </p:txBody>
      </p:sp>
    </p:spTree>
    <p:extLst>
      <p:ext uri="{BB962C8B-B14F-4D97-AF65-F5344CB8AC3E}">
        <p14:creationId xmlns:p14="http://schemas.microsoft.com/office/powerpoint/2010/main" val="368716809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4000" dirty="0"/>
              <a:t>Water quality in the Culm Catchment</a:t>
            </a:r>
          </a:p>
        </p:txBody>
      </p:sp>
      <p:sp>
        <p:nvSpPr>
          <p:cNvPr id="5" name="Content Placeholder 4"/>
          <p:cNvSpPr>
            <a:spLocks noGrp="1"/>
          </p:cNvSpPr>
          <p:nvPr>
            <p:ph sz="half" idx="2"/>
          </p:nvPr>
        </p:nvSpPr>
        <p:spPr>
          <a:xfrm>
            <a:off x="7029449" y="1814982"/>
            <a:ext cx="4629150" cy="4351338"/>
          </a:xfrm>
        </p:spPr>
        <p:txBody>
          <a:bodyPr>
            <a:noAutofit/>
          </a:bodyPr>
          <a:lstStyle/>
          <a:p>
            <a:pPr marL="0" indent="0">
              <a:buNone/>
            </a:pPr>
            <a:r>
              <a:rPr lang="en-GB" sz="2400" dirty="0"/>
              <a:t>The map shows water quality assessments for the Culm Catchment in 2016 and 2019.</a:t>
            </a:r>
          </a:p>
          <a:p>
            <a:r>
              <a:rPr lang="en-GB" sz="2400" dirty="0"/>
              <a:t>With the majority of the catchment rated as moderate or worse, it has </a:t>
            </a:r>
            <a:r>
              <a:rPr lang="en-GB" sz="2400" b="1" dirty="0"/>
              <a:t>failed</a:t>
            </a:r>
            <a:r>
              <a:rPr lang="en-GB" sz="2400" dirty="0"/>
              <a:t> to reach a good chemical status.</a:t>
            </a:r>
          </a:p>
          <a:p>
            <a:r>
              <a:rPr lang="en-GB" sz="2400" dirty="0"/>
              <a:t>Much of this is the result of chemical pollutants reaching river courses from agricultural land.</a:t>
            </a:r>
          </a:p>
          <a:p>
            <a:r>
              <a:rPr lang="en-GB" sz="2400" dirty="0"/>
              <a:t>Three examples of water quality assessment are presented on the map.</a:t>
            </a:r>
          </a:p>
          <a:p>
            <a:pPr marL="0" indent="0">
              <a:buNone/>
            </a:pPr>
            <a:endParaRPr lang="en-GB" sz="2400" dirty="0"/>
          </a:p>
        </p:txBody>
      </p:sp>
      <p:pic>
        <p:nvPicPr>
          <p:cNvPr id="6" name="Picture 5">
            <a:extLst>
              <a:ext uri="{FF2B5EF4-FFF2-40B4-BE49-F238E27FC236}">
                <a16:creationId xmlns:a16="http://schemas.microsoft.com/office/drawing/2014/main" id="{088CD130-08BC-49A5-A37C-9EDD932E7046}"/>
              </a:ext>
            </a:extLst>
          </p:cNvPr>
          <p:cNvPicPr>
            <a:picLocks noChangeAspect="1"/>
          </p:cNvPicPr>
          <p:nvPr/>
        </p:nvPicPr>
        <p:blipFill>
          <a:blip r:embed="rId2" cstate="print">
            <a:extLst>
              <a:ext uri="{28A0092B-C50C-407E-A947-70E740481C1C}">
                <a14:useLocalDpi xmlns:a14="http://schemas.microsoft.com/office/drawing/2010/main"/>
              </a:ext>
            </a:extLst>
          </a:blip>
          <a:srcRect/>
          <a:stretch/>
        </p:blipFill>
        <p:spPr>
          <a:xfrm>
            <a:off x="550587" y="1964507"/>
            <a:ext cx="5760000" cy="4055912"/>
          </a:xfrm>
          <a:prstGeom prst="rect">
            <a:avLst/>
          </a:prstGeom>
          <a:ln>
            <a:solidFill>
              <a:schemeClr val="tx1"/>
            </a:solidFill>
          </a:ln>
        </p:spPr>
      </p:pic>
      <p:graphicFrame>
        <p:nvGraphicFramePr>
          <p:cNvPr id="8" name="Table 8">
            <a:extLst>
              <a:ext uri="{FF2B5EF4-FFF2-40B4-BE49-F238E27FC236}">
                <a16:creationId xmlns:a16="http://schemas.microsoft.com/office/drawing/2014/main" id="{425541DA-1849-47D8-B75D-610272E4B0C0}"/>
              </a:ext>
            </a:extLst>
          </p:cNvPr>
          <p:cNvGraphicFramePr>
            <a:graphicFrameLocks noGrp="1"/>
          </p:cNvGraphicFramePr>
          <p:nvPr/>
        </p:nvGraphicFramePr>
        <p:xfrm>
          <a:off x="3365084" y="4680026"/>
          <a:ext cx="1239572" cy="1157436"/>
        </p:xfrm>
        <a:graphic>
          <a:graphicData uri="http://schemas.openxmlformats.org/drawingml/2006/table">
            <a:tbl>
              <a:tblPr firstRow="1" bandRow="1">
                <a:tableStyleId>{2D5ABB26-0587-4C30-8999-92F81FD0307C}</a:tableStyleId>
              </a:tblPr>
              <a:tblGrid>
                <a:gridCol w="106047">
                  <a:extLst>
                    <a:ext uri="{9D8B030D-6E8A-4147-A177-3AD203B41FA5}">
                      <a16:colId xmlns:a16="http://schemas.microsoft.com/office/drawing/2014/main" val="2262782378"/>
                    </a:ext>
                  </a:extLst>
                </a:gridCol>
                <a:gridCol w="106047">
                  <a:extLst>
                    <a:ext uri="{9D8B030D-6E8A-4147-A177-3AD203B41FA5}">
                      <a16:colId xmlns:a16="http://schemas.microsoft.com/office/drawing/2014/main" val="2186309619"/>
                    </a:ext>
                  </a:extLst>
                </a:gridCol>
                <a:gridCol w="706980">
                  <a:extLst>
                    <a:ext uri="{9D8B030D-6E8A-4147-A177-3AD203B41FA5}">
                      <a16:colId xmlns:a16="http://schemas.microsoft.com/office/drawing/2014/main" val="3948663962"/>
                    </a:ext>
                  </a:extLst>
                </a:gridCol>
                <a:gridCol w="160249">
                  <a:extLst>
                    <a:ext uri="{9D8B030D-6E8A-4147-A177-3AD203B41FA5}">
                      <a16:colId xmlns:a16="http://schemas.microsoft.com/office/drawing/2014/main" val="2253336033"/>
                    </a:ext>
                  </a:extLst>
                </a:gridCol>
                <a:gridCol w="160249">
                  <a:extLst>
                    <a:ext uri="{9D8B030D-6E8A-4147-A177-3AD203B41FA5}">
                      <a16:colId xmlns:a16="http://schemas.microsoft.com/office/drawing/2014/main" val="1948247095"/>
                    </a:ext>
                  </a:extLst>
                </a:gridCol>
              </a:tblGrid>
              <a:tr h="165348">
                <a:tc gridSpan="3">
                  <a:txBody>
                    <a:bodyPr/>
                    <a:lstStyle/>
                    <a:p>
                      <a:r>
                        <a:rPr lang="en-GB" sz="700" b="1" u="sng" dirty="0">
                          <a:latin typeface="Open Sans" panose="020B0606030504020204" pitchFamily="34" charset="0"/>
                          <a:ea typeface="Open Sans" panose="020B0606030504020204" pitchFamily="34" charset="0"/>
                          <a:cs typeface="Open Sans" panose="020B0606030504020204" pitchFamily="34" charset="0"/>
                        </a:rPr>
                        <a:t>Sheldon Stream</a:t>
                      </a:r>
                    </a:p>
                  </a:txBody>
                  <a:tcPr marL="0" marR="0"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hMerge="1">
                  <a:txBody>
                    <a:bodyPr/>
                    <a:lstStyle/>
                    <a:p>
                      <a:endParaRPr lang="en-GB" sz="1300" b="1" dirty="0">
                        <a:latin typeface="Open Sans" panose="020B0606030504020204" pitchFamily="34" charset="0"/>
                        <a:ea typeface="Open Sans" panose="020B0606030504020204" pitchFamily="34" charset="0"/>
                        <a:cs typeface="Open Sans" panose="020B0606030504020204" pitchFamily="34" charset="0"/>
                      </a:endParaRPr>
                    </a:p>
                  </a:txBody>
                  <a:tcPr marL="33944" marR="33944" marT="33944" marB="3394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GB" sz="1300" b="1" dirty="0">
                        <a:latin typeface="Open Sans" panose="020B0606030504020204" pitchFamily="34" charset="0"/>
                        <a:ea typeface="Open Sans" panose="020B0606030504020204" pitchFamily="34" charset="0"/>
                        <a:cs typeface="Open Sans" panose="020B0606030504020204" pitchFamily="34" charset="0"/>
                      </a:endParaRPr>
                    </a:p>
                  </a:txBody>
                  <a:tcPr marL="33944" marR="33944" marT="33944" marB="3394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600" b="1" dirty="0">
                          <a:latin typeface="Open Sans" panose="020B0606030504020204" pitchFamily="34" charset="0"/>
                          <a:ea typeface="Open Sans" panose="020B0606030504020204" pitchFamily="34" charset="0"/>
                          <a:cs typeface="Open Sans" panose="020B0606030504020204" pitchFamily="34" charset="0"/>
                        </a:rPr>
                        <a:t>16</a:t>
                      </a:r>
                    </a:p>
                  </a:txBody>
                  <a:tcPr marL="0" marR="0"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pPr algn="ctr"/>
                      <a:r>
                        <a:rPr lang="en-GB" sz="600" b="1" dirty="0">
                          <a:latin typeface="Open Sans" panose="020B0606030504020204" pitchFamily="34" charset="0"/>
                          <a:ea typeface="Open Sans" panose="020B0606030504020204" pitchFamily="34" charset="0"/>
                          <a:cs typeface="Open Sans" panose="020B0606030504020204" pitchFamily="34" charset="0"/>
                        </a:rPr>
                        <a:t>19</a:t>
                      </a:r>
                    </a:p>
                  </a:txBody>
                  <a:tcPr marL="0" marR="0"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408152562"/>
                  </a:ext>
                </a:extLst>
              </a:tr>
              <a:tr h="165348">
                <a:tc gridSpan="3">
                  <a:txBody>
                    <a:bodyPr/>
                    <a:lstStyle/>
                    <a:p>
                      <a:r>
                        <a:rPr lang="en-GB" sz="700" dirty="0">
                          <a:latin typeface="Open Sans Semibold" panose="020B0706030804020204" pitchFamily="34" charset="0"/>
                          <a:ea typeface="Open Sans Semibold" panose="020B0706030804020204" pitchFamily="34" charset="0"/>
                          <a:cs typeface="Open Sans Semibold" panose="020B0706030804020204" pitchFamily="34" charset="0"/>
                        </a:rPr>
                        <a:t>Overall status</a:t>
                      </a:r>
                    </a:p>
                  </a:txBody>
                  <a:tcPr marL="0" marR="0"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hMerge="1">
                  <a:txBody>
                    <a:bodyPr/>
                    <a:lstStyle/>
                    <a:p>
                      <a:endParaRPr lang="en-GB" sz="1300" dirty="0">
                        <a:latin typeface="Open Sans" panose="020B0606030504020204" pitchFamily="34" charset="0"/>
                        <a:ea typeface="Open Sans" panose="020B0606030504020204" pitchFamily="34" charset="0"/>
                        <a:cs typeface="Open Sans" panose="020B0606030504020204" pitchFamily="34" charset="0"/>
                      </a:endParaRPr>
                    </a:p>
                  </a:txBody>
                  <a:tcPr marL="33944" marR="33944" marT="33944" marB="3394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GB" sz="1300" dirty="0">
                        <a:latin typeface="Open Sans" panose="020B0606030504020204" pitchFamily="34" charset="0"/>
                        <a:ea typeface="Open Sans" panose="020B0606030504020204" pitchFamily="34" charset="0"/>
                        <a:cs typeface="Open Sans" panose="020B0606030504020204" pitchFamily="34" charset="0"/>
                      </a:endParaRPr>
                    </a:p>
                  </a:txBody>
                  <a:tcPr marL="33944" marR="33944" marT="33944" marB="3394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sz="700" dirty="0">
                        <a:latin typeface="Open Sans" panose="020B0606030504020204" pitchFamily="34" charset="0"/>
                        <a:ea typeface="Open Sans" panose="020B0606030504020204" pitchFamily="34" charset="0"/>
                        <a:cs typeface="Open Sans" panose="020B0606030504020204" pitchFamily="34" charset="0"/>
                      </a:endParaRPr>
                    </a:p>
                  </a:txBody>
                  <a:tcPr marL="0" marR="0"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F5CA7B"/>
                    </a:solidFill>
                  </a:tcPr>
                </a:tc>
                <a:tc>
                  <a:txBody>
                    <a:bodyPr/>
                    <a:lstStyle/>
                    <a:p>
                      <a:endParaRPr lang="en-GB" sz="700" dirty="0">
                        <a:latin typeface="Open Sans" panose="020B0606030504020204" pitchFamily="34" charset="0"/>
                        <a:ea typeface="Open Sans" panose="020B0606030504020204" pitchFamily="34" charset="0"/>
                        <a:cs typeface="Open Sans" panose="020B0606030504020204" pitchFamily="34" charset="0"/>
                      </a:endParaRPr>
                    </a:p>
                  </a:txBody>
                  <a:tcPr marL="0" marR="0"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F5CA7B"/>
                    </a:solidFill>
                  </a:tcPr>
                </a:tc>
                <a:extLst>
                  <a:ext uri="{0D108BD9-81ED-4DB2-BD59-A6C34878D82A}">
                    <a16:rowId xmlns:a16="http://schemas.microsoft.com/office/drawing/2014/main" val="2870205218"/>
                  </a:ext>
                </a:extLst>
              </a:tr>
              <a:tr h="165348">
                <a:tc>
                  <a:txBody>
                    <a:bodyPr/>
                    <a:lstStyle/>
                    <a:p>
                      <a:endParaRPr lang="en-GB" sz="700" dirty="0">
                        <a:latin typeface="Open Sans" panose="020B0606030504020204" pitchFamily="34" charset="0"/>
                        <a:ea typeface="Open Sans" panose="020B0606030504020204" pitchFamily="34" charset="0"/>
                        <a:cs typeface="Open Sans" panose="020B0606030504020204" pitchFamily="34" charset="0"/>
                      </a:endParaRPr>
                    </a:p>
                  </a:txBody>
                  <a:tcPr marL="0" marR="0"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gridSpan="2">
                  <a:txBody>
                    <a:bodyPr/>
                    <a:lstStyle/>
                    <a:p>
                      <a:r>
                        <a:rPr lang="en-GB" sz="700" dirty="0">
                          <a:latin typeface="Open Sans" panose="020B0606030504020204" pitchFamily="34" charset="0"/>
                          <a:ea typeface="Open Sans" panose="020B0606030504020204" pitchFamily="34" charset="0"/>
                          <a:cs typeface="Open Sans" panose="020B0606030504020204" pitchFamily="34" charset="0"/>
                        </a:rPr>
                        <a:t>Ecological status</a:t>
                      </a:r>
                    </a:p>
                  </a:txBody>
                  <a:tcPr marL="0" marR="0"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hMerge="1">
                  <a:txBody>
                    <a:bodyPr/>
                    <a:lstStyle/>
                    <a:p>
                      <a:endParaRPr lang="en-GB" sz="1300" dirty="0">
                        <a:latin typeface="Open Sans" panose="020B0606030504020204" pitchFamily="34" charset="0"/>
                        <a:ea typeface="Open Sans" panose="020B0606030504020204" pitchFamily="34" charset="0"/>
                        <a:cs typeface="Open Sans" panose="020B0606030504020204" pitchFamily="34" charset="0"/>
                      </a:endParaRPr>
                    </a:p>
                  </a:txBody>
                  <a:tcPr marL="33944" marR="33944" marT="33944" marB="3394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sz="700" dirty="0">
                        <a:latin typeface="Open Sans" panose="020B0606030504020204" pitchFamily="34" charset="0"/>
                        <a:ea typeface="Open Sans" panose="020B0606030504020204" pitchFamily="34" charset="0"/>
                        <a:cs typeface="Open Sans" panose="020B0606030504020204" pitchFamily="34" charset="0"/>
                      </a:endParaRPr>
                    </a:p>
                  </a:txBody>
                  <a:tcPr marL="0" marR="0"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F5CA7B"/>
                    </a:solidFill>
                  </a:tcPr>
                </a:tc>
                <a:tc>
                  <a:txBody>
                    <a:bodyPr/>
                    <a:lstStyle/>
                    <a:p>
                      <a:endParaRPr lang="en-GB" sz="700" dirty="0">
                        <a:latin typeface="Open Sans" panose="020B0606030504020204" pitchFamily="34" charset="0"/>
                        <a:ea typeface="Open Sans" panose="020B0606030504020204" pitchFamily="34" charset="0"/>
                        <a:cs typeface="Open Sans" panose="020B0606030504020204" pitchFamily="34" charset="0"/>
                      </a:endParaRPr>
                    </a:p>
                  </a:txBody>
                  <a:tcPr marL="0" marR="0"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F5CA7B"/>
                    </a:solidFill>
                  </a:tcPr>
                </a:tc>
                <a:extLst>
                  <a:ext uri="{0D108BD9-81ED-4DB2-BD59-A6C34878D82A}">
                    <a16:rowId xmlns:a16="http://schemas.microsoft.com/office/drawing/2014/main" val="3079809730"/>
                  </a:ext>
                </a:extLst>
              </a:tr>
              <a:tr h="165348">
                <a:tc>
                  <a:txBody>
                    <a:bodyPr/>
                    <a:lstStyle/>
                    <a:p>
                      <a:endParaRPr lang="en-GB" sz="700" dirty="0">
                        <a:latin typeface="Open Sans" panose="020B0606030504020204" pitchFamily="34" charset="0"/>
                        <a:ea typeface="Open Sans" panose="020B0606030504020204" pitchFamily="34" charset="0"/>
                        <a:cs typeface="Open Sans" panose="020B0606030504020204" pitchFamily="34" charset="0"/>
                      </a:endParaRPr>
                    </a:p>
                  </a:txBody>
                  <a:tcPr marL="0" marR="0"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endParaRPr lang="en-GB" sz="700" dirty="0">
                        <a:latin typeface="Open Sans" panose="020B0606030504020204" pitchFamily="34" charset="0"/>
                        <a:ea typeface="Open Sans" panose="020B0606030504020204" pitchFamily="34" charset="0"/>
                        <a:cs typeface="Open Sans" panose="020B0606030504020204" pitchFamily="34" charset="0"/>
                      </a:endParaRPr>
                    </a:p>
                  </a:txBody>
                  <a:tcPr marL="0" marR="0"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r>
                        <a:rPr lang="en-GB" sz="700" dirty="0">
                          <a:latin typeface="Open Sans" panose="020B0606030504020204" pitchFamily="34" charset="0"/>
                          <a:ea typeface="Open Sans" panose="020B0606030504020204" pitchFamily="34" charset="0"/>
                          <a:cs typeface="Open Sans" panose="020B0606030504020204" pitchFamily="34" charset="0"/>
                        </a:rPr>
                        <a:t>Fish</a:t>
                      </a:r>
                    </a:p>
                  </a:txBody>
                  <a:tcPr marL="0" marR="0"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endParaRPr lang="en-GB" sz="700" dirty="0">
                        <a:latin typeface="Open Sans" panose="020B0606030504020204" pitchFamily="34" charset="0"/>
                        <a:ea typeface="Open Sans" panose="020B0606030504020204" pitchFamily="34" charset="0"/>
                        <a:cs typeface="Open Sans" panose="020B0606030504020204" pitchFamily="34" charset="0"/>
                      </a:endParaRPr>
                    </a:p>
                  </a:txBody>
                  <a:tcPr marL="0" marR="0"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F5CA7B"/>
                    </a:solidFill>
                  </a:tcPr>
                </a:tc>
                <a:tc>
                  <a:txBody>
                    <a:bodyPr/>
                    <a:lstStyle/>
                    <a:p>
                      <a:endParaRPr lang="en-GB" sz="700" dirty="0">
                        <a:latin typeface="Open Sans" panose="020B0606030504020204" pitchFamily="34" charset="0"/>
                        <a:ea typeface="Open Sans" panose="020B0606030504020204" pitchFamily="34" charset="0"/>
                        <a:cs typeface="Open Sans" panose="020B0606030504020204" pitchFamily="34" charset="0"/>
                      </a:endParaRPr>
                    </a:p>
                  </a:txBody>
                  <a:tcPr marL="0" marR="0"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F5CA7B"/>
                    </a:solidFill>
                  </a:tcPr>
                </a:tc>
                <a:extLst>
                  <a:ext uri="{0D108BD9-81ED-4DB2-BD59-A6C34878D82A}">
                    <a16:rowId xmlns:a16="http://schemas.microsoft.com/office/drawing/2014/main" val="4161776594"/>
                  </a:ext>
                </a:extLst>
              </a:tr>
              <a:tr h="165348">
                <a:tc>
                  <a:txBody>
                    <a:bodyPr/>
                    <a:lstStyle/>
                    <a:p>
                      <a:endParaRPr lang="en-GB" sz="700" dirty="0">
                        <a:latin typeface="Open Sans" panose="020B0606030504020204" pitchFamily="34" charset="0"/>
                        <a:ea typeface="Open Sans" panose="020B0606030504020204" pitchFamily="34" charset="0"/>
                        <a:cs typeface="Open Sans" panose="020B0606030504020204" pitchFamily="34" charset="0"/>
                      </a:endParaRPr>
                    </a:p>
                  </a:txBody>
                  <a:tcPr marL="0" marR="0"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endParaRPr lang="en-GB" sz="700" dirty="0">
                        <a:latin typeface="Open Sans" panose="020B0606030504020204" pitchFamily="34" charset="0"/>
                        <a:ea typeface="Open Sans" panose="020B0606030504020204" pitchFamily="34" charset="0"/>
                        <a:cs typeface="Open Sans" panose="020B0606030504020204" pitchFamily="34" charset="0"/>
                      </a:endParaRPr>
                    </a:p>
                  </a:txBody>
                  <a:tcPr marL="0" marR="0"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r>
                        <a:rPr lang="en-GB" sz="700" dirty="0">
                          <a:latin typeface="Open Sans" panose="020B0606030504020204" pitchFamily="34" charset="0"/>
                          <a:ea typeface="Open Sans" panose="020B0606030504020204" pitchFamily="34" charset="0"/>
                          <a:cs typeface="Open Sans" panose="020B0606030504020204" pitchFamily="34" charset="0"/>
                        </a:rPr>
                        <a:t>Invertebrates</a:t>
                      </a:r>
                    </a:p>
                  </a:txBody>
                  <a:tcPr marL="0" marR="0"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endParaRPr lang="en-GB" sz="700" dirty="0">
                        <a:latin typeface="Open Sans" panose="020B0606030504020204" pitchFamily="34" charset="0"/>
                        <a:ea typeface="Open Sans" panose="020B0606030504020204" pitchFamily="34" charset="0"/>
                        <a:cs typeface="Open Sans" panose="020B0606030504020204" pitchFamily="34" charset="0"/>
                      </a:endParaRPr>
                    </a:p>
                  </a:txBody>
                  <a:tcPr marL="0" marR="0"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5B9BD5"/>
                    </a:solidFill>
                  </a:tcPr>
                </a:tc>
                <a:tc>
                  <a:txBody>
                    <a:bodyPr/>
                    <a:lstStyle/>
                    <a:p>
                      <a:endParaRPr lang="en-GB" sz="700" dirty="0">
                        <a:latin typeface="Open Sans" panose="020B0606030504020204" pitchFamily="34" charset="0"/>
                        <a:ea typeface="Open Sans" panose="020B0606030504020204" pitchFamily="34" charset="0"/>
                        <a:cs typeface="Open Sans" panose="020B0606030504020204" pitchFamily="34" charset="0"/>
                      </a:endParaRPr>
                    </a:p>
                  </a:txBody>
                  <a:tcPr marL="0" marR="0"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A9D18E"/>
                    </a:solidFill>
                  </a:tcPr>
                </a:tc>
                <a:extLst>
                  <a:ext uri="{0D108BD9-81ED-4DB2-BD59-A6C34878D82A}">
                    <a16:rowId xmlns:a16="http://schemas.microsoft.com/office/drawing/2014/main" val="2572813940"/>
                  </a:ext>
                </a:extLst>
              </a:tr>
              <a:tr h="165348">
                <a:tc>
                  <a:txBody>
                    <a:bodyPr/>
                    <a:lstStyle/>
                    <a:p>
                      <a:endParaRPr lang="en-GB" sz="700" dirty="0">
                        <a:latin typeface="Open Sans" panose="020B0606030504020204" pitchFamily="34" charset="0"/>
                        <a:ea typeface="Open Sans" panose="020B0606030504020204" pitchFamily="34" charset="0"/>
                        <a:cs typeface="Open Sans" panose="020B0606030504020204" pitchFamily="34" charset="0"/>
                      </a:endParaRPr>
                    </a:p>
                  </a:txBody>
                  <a:tcPr marL="0" marR="0"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endParaRPr lang="en-GB" sz="700" dirty="0">
                        <a:latin typeface="Open Sans" panose="020B0606030504020204" pitchFamily="34" charset="0"/>
                        <a:ea typeface="Open Sans" panose="020B0606030504020204" pitchFamily="34" charset="0"/>
                        <a:cs typeface="Open Sans" panose="020B0606030504020204" pitchFamily="34" charset="0"/>
                      </a:endParaRPr>
                    </a:p>
                  </a:txBody>
                  <a:tcPr marL="0" marR="0"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pPr marL="0" marR="0" lvl="0" indent="0" algn="l" defTabSz="1425550" rtl="0" eaLnBrk="1" fontAlgn="auto" latinLnBrk="0" hangingPunct="1">
                        <a:lnSpc>
                          <a:spcPct val="100000"/>
                        </a:lnSpc>
                        <a:spcBef>
                          <a:spcPts val="0"/>
                        </a:spcBef>
                        <a:spcAft>
                          <a:spcPts val="0"/>
                        </a:spcAft>
                        <a:buClrTx/>
                        <a:buSzTx/>
                        <a:buFontTx/>
                        <a:buNone/>
                        <a:tabLst/>
                        <a:defRPr/>
                      </a:pPr>
                      <a:r>
                        <a:rPr lang="en-GB" sz="700" dirty="0">
                          <a:latin typeface="Open Sans" panose="020B0606030504020204" pitchFamily="34" charset="0"/>
                          <a:ea typeface="Open Sans" panose="020B0606030504020204" pitchFamily="34" charset="0"/>
                          <a:cs typeface="Open Sans" panose="020B0606030504020204" pitchFamily="34" charset="0"/>
                        </a:rPr>
                        <a:t>Phosphate</a:t>
                      </a:r>
                    </a:p>
                  </a:txBody>
                  <a:tcPr marL="0" marR="0"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endParaRPr lang="en-GB" sz="700" dirty="0">
                        <a:latin typeface="Open Sans" panose="020B0606030504020204" pitchFamily="34" charset="0"/>
                        <a:ea typeface="Open Sans" panose="020B0606030504020204" pitchFamily="34" charset="0"/>
                        <a:cs typeface="Open Sans" panose="020B0606030504020204" pitchFamily="34" charset="0"/>
                      </a:endParaRPr>
                    </a:p>
                  </a:txBody>
                  <a:tcPr marL="0" marR="0"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FEFF73"/>
                    </a:solidFill>
                  </a:tcPr>
                </a:tc>
                <a:tc>
                  <a:txBody>
                    <a:bodyPr/>
                    <a:lstStyle/>
                    <a:p>
                      <a:endParaRPr lang="en-GB" sz="700" dirty="0">
                        <a:latin typeface="Open Sans" panose="020B0606030504020204" pitchFamily="34" charset="0"/>
                        <a:ea typeface="Open Sans" panose="020B0606030504020204" pitchFamily="34" charset="0"/>
                        <a:cs typeface="Open Sans" panose="020B0606030504020204" pitchFamily="34" charset="0"/>
                      </a:endParaRPr>
                    </a:p>
                  </a:txBody>
                  <a:tcPr marL="0" marR="0"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FEFF73"/>
                    </a:solidFill>
                  </a:tcPr>
                </a:tc>
                <a:extLst>
                  <a:ext uri="{0D108BD9-81ED-4DB2-BD59-A6C34878D82A}">
                    <a16:rowId xmlns:a16="http://schemas.microsoft.com/office/drawing/2014/main" val="3540977542"/>
                  </a:ext>
                </a:extLst>
              </a:tr>
              <a:tr h="165348">
                <a:tc>
                  <a:txBody>
                    <a:bodyPr/>
                    <a:lstStyle/>
                    <a:p>
                      <a:endParaRPr lang="en-GB" sz="700" dirty="0">
                        <a:latin typeface="Open Sans" panose="020B0606030504020204" pitchFamily="34" charset="0"/>
                        <a:ea typeface="Open Sans" panose="020B0606030504020204" pitchFamily="34" charset="0"/>
                        <a:cs typeface="Open Sans" panose="020B0606030504020204" pitchFamily="34" charset="0"/>
                      </a:endParaRPr>
                    </a:p>
                  </a:txBody>
                  <a:tcPr marL="0" marR="0"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gridSpan="2">
                  <a:txBody>
                    <a:bodyPr/>
                    <a:lstStyle/>
                    <a:p>
                      <a:r>
                        <a:rPr lang="en-GB" sz="700" dirty="0">
                          <a:latin typeface="Open Sans" panose="020B0606030504020204" pitchFamily="34" charset="0"/>
                          <a:ea typeface="Open Sans" panose="020B0606030504020204" pitchFamily="34" charset="0"/>
                          <a:cs typeface="Open Sans" panose="020B0606030504020204" pitchFamily="34" charset="0"/>
                        </a:rPr>
                        <a:t>Chemical status</a:t>
                      </a:r>
                    </a:p>
                  </a:txBody>
                  <a:tcPr marL="0" marR="0"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hMerge="1">
                  <a:txBody>
                    <a:bodyPr/>
                    <a:lstStyle/>
                    <a:p>
                      <a:endParaRPr lang="en-GB" sz="1300" dirty="0">
                        <a:latin typeface="Open Sans" panose="020B0606030504020204" pitchFamily="34" charset="0"/>
                        <a:ea typeface="Open Sans" panose="020B0606030504020204" pitchFamily="34" charset="0"/>
                        <a:cs typeface="Open Sans" panose="020B0606030504020204" pitchFamily="34" charset="0"/>
                      </a:endParaRPr>
                    </a:p>
                  </a:txBody>
                  <a:tcPr marL="33944" marR="33944" marT="33944" marB="3394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sz="700" dirty="0">
                        <a:latin typeface="Open Sans" panose="020B0606030504020204" pitchFamily="34" charset="0"/>
                        <a:ea typeface="Open Sans" panose="020B0606030504020204" pitchFamily="34" charset="0"/>
                        <a:cs typeface="Open Sans" panose="020B0606030504020204" pitchFamily="34" charset="0"/>
                      </a:endParaRPr>
                    </a:p>
                  </a:txBody>
                  <a:tcPr marL="0" marR="0"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00B050"/>
                    </a:solidFill>
                  </a:tcPr>
                </a:tc>
                <a:tc>
                  <a:txBody>
                    <a:bodyPr/>
                    <a:lstStyle/>
                    <a:p>
                      <a:endParaRPr lang="en-GB" sz="700" dirty="0">
                        <a:latin typeface="Open Sans" panose="020B0606030504020204" pitchFamily="34" charset="0"/>
                        <a:ea typeface="Open Sans" panose="020B0606030504020204" pitchFamily="34" charset="0"/>
                        <a:cs typeface="Open Sans" panose="020B0606030504020204" pitchFamily="34" charset="0"/>
                      </a:endParaRPr>
                    </a:p>
                  </a:txBody>
                  <a:tcPr marL="0" marR="0"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C00000"/>
                    </a:solidFill>
                  </a:tcPr>
                </a:tc>
                <a:extLst>
                  <a:ext uri="{0D108BD9-81ED-4DB2-BD59-A6C34878D82A}">
                    <a16:rowId xmlns:a16="http://schemas.microsoft.com/office/drawing/2014/main" val="3199094138"/>
                  </a:ext>
                </a:extLst>
              </a:tr>
            </a:tbl>
          </a:graphicData>
        </a:graphic>
      </p:graphicFrame>
      <p:graphicFrame>
        <p:nvGraphicFramePr>
          <p:cNvPr id="9" name="Table 8">
            <a:extLst>
              <a:ext uri="{FF2B5EF4-FFF2-40B4-BE49-F238E27FC236}">
                <a16:creationId xmlns:a16="http://schemas.microsoft.com/office/drawing/2014/main" id="{A1277093-EE93-408B-A2B2-C8BBB42E7151}"/>
              </a:ext>
            </a:extLst>
          </p:cNvPr>
          <p:cNvGraphicFramePr>
            <a:graphicFrameLocks noGrp="1"/>
          </p:cNvGraphicFramePr>
          <p:nvPr/>
        </p:nvGraphicFramePr>
        <p:xfrm>
          <a:off x="710294" y="2062479"/>
          <a:ext cx="1265438" cy="1137661"/>
        </p:xfrm>
        <a:graphic>
          <a:graphicData uri="http://schemas.openxmlformats.org/drawingml/2006/table">
            <a:tbl>
              <a:tblPr firstRow="1" bandRow="1">
                <a:tableStyleId>{2D5ABB26-0587-4C30-8999-92F81FD0307C}</a:tableStyleId>
              </a:tblPr>
              <a:tblGrid>
                <a:gridCol w="108260">
                  <a:extLst>
                    <a:ext uri="{9D8B030D-6E8A-4147-A177-3AD203B41FA5}">
                      <a16:colId xmlns:a16="http://schemas.microsoft.com/office/drawing/2014/main" val="2262782378"/>
                    </a:ext>
                  </a:extLst>
                </a:gridCol>
                <a:gridCol w="108260">
                  <a:extLst>
                    <a:ext uri="{9D8B030D-6E8A-4147-A177-3AD203B41FA5}">
                      <a16:colId xmlns:a16="http://schemas.microsoft.com/office/drawing/2014/main" val="2186309619"/>
                    </a:ext>
                  </a:extLst>
                </a:gridCol>
                <a:gridCol w="721732">
                  <a:extLst>
                    <a:ext uri="{9D8B030D-6E8A-4147-A177-3AD203B41FA5}">
                      <a16:colId xmlns:a16="http://schemas.microsoft.com/office/drawing/2014/main" val="3948663962"/>
                    </a:ext>
                  </a:extLst>
                </a:gridCol>
                <a:gridCol w="163593">
                  <a:extLst>
                    <a:ext uri="{9D8B030D-6E8A-4147-A177-3AD203B41FA5}">
                      <a16:colId xmlns:a16="http://schemas.microsoft.com/office/drawing/2014/main" val="2253336033"/>
                    </a:ext>
                  </a:extLst>
                </a:gridCol>
                <a:gridCol w="163593">
                  <a:extLst>
                    <a:ext uri="{9D8B030D-6E8A-4147-A177-3AD203B41FA5}">
                      <a16:colId xmlns:a16="http://schemas.microsoft.com/office/drawing/2014/main" val="2446967532"/>
                    </a:ext>
                  </a:extLst>
                </a:gridCol>
              </a:tblGrid>
              <a:tr h="162523">
                <a:tc gridSpan="3">
                  <a:txBody>
                    <a:bodyPr/>
                    <a:lstStyle/>
                    <a:p>
                      <a:r>
                        <a:rPr lang="en-GB" sz="700" b="1" u="sng" dirty="0" err="1">
                          <a:latin typeface="Open Sans" panose="020B0606030504020204" pitchFamily="34" charset="0"/>
                          <a:ea typeface="Open Sans" panose="020B0606030504020204" pitchFamily="34" charset="0"/>
                          <a:cs typeface="Open Sans" panose="020B0606030504020204" pitchFamily="34" charset="0"/>
                        </a:rPr>
                        <a:t>Halberton</a:t>
                      </a:r>
                      <a:r>
                        <a:rPr lang="en-GB" sz="700" b="1" u="sng" dirty="0">
                          <a:latin typeface="Open Sans" panose="020B0606030504020204" pitchFamily="34" charset="0"/>
                          <a:ea typeface="Open Sans" panose="020B0606030504020204" pitchFamily="34" charset="0"/>
                          <a:cs typeface="Open Sans" panose="020B0606030504020204" pitchFamily="34" charset="0"/>
                        </a:rPr>
                        <a:t> Stream</a:t>
                      </a:r>
                    </a:p>
                  </a:txBody>
                  <a:tcPr marL="0" marR="0"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hMerge="1">
                  <a:txBody>
                    <a:bodyPr/>
                    <a:lstStyle/>
                    <a:p>
                      <a:endParaRPr lang="en-GB" sz="1300" b="1" dirty="0">
                        <a:latin typeface="Open Sans" panose="020B0606030504020204" pitchFamily="34" charset="0"/>
                        <a:ea typeface="Open Sans" panose="020B0606030504020204" pitchFamily="34" charset="0"/>
                        <a:cs typeface="Open Sans" panose="020B0606030504020204" pitchFamily="34" charset="0"/>
                      </a:endParaRPr>
                    </a:p>
                  </a:txBody>
                  <a:tcPr marL="33944" marR="33944" marT="33944" marB="3394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GB" sz="1300" b="1" dirty="0">
                        <a:latin typeface="Open Sans" panose="020B0606030504020204" pitchFamily="34" charset="0"/>
                        <a:ea typeface="Open Sans" panose="020B0606030504020204" pitchFamily="34" charset="0"/>
                        <a:cs typeface="Open Sans" panose="020B0606030504020204" pitchFamily="34" charset="0"/>
                      </a:endParaRPr>
                    </a:p>
                  </a:txBody>
                  <a:tcPr marL="33944" marR="33944" marT="33944" marB="3394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600" b="1" dirty="0">
                          <a:latin typeface="Open Sans" panose="020B0606030504020204" pitchFamily="34" charset="0"/>
                          <a:ea typeface="Open Sans" panose="020B0606030504020204" pitchFamily="34" charset="0"/>
                          <a:cs typeface="Open Sans" panose="020B0606030504020204" pitchFamily="34" charset="0"/>
                        </a:rPr>
                        <a:t>16</a:t>
                      </a:r>
                    </a:p>
                  </a:txBody>
                  <a:tcPr marL="0" marR="0"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pPr algn="ctr"/>
                      <a:r>
                        <a:rPr lang="en-GB" sz="600" b="1" dirty="0">
                          <a:latin typeface="Open Sans" panose="020B0606030504020204" pitchFamily="34" charset="0"/>
                          <a:ea typeface="Open Sans" panose="020B0606030504020204" pitchFamily="34" charset="0"/>
                          <a:cs typeface="Open Sans" panose="020B0606030504020204" pitchFamily="34" charset="0"/>
                        </a:rPr>
                        <a:t>19</a:t>
                      </a:r>
                    </a:p>
                  </a:txBody>
                  <a:tcPr marL="0" marR="0"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408152562"/>
                  </a:ext>
                </a:extLst>
              </a:tr>
              <a:tr h="162523">
                <a:tc gridSpan="3">
                  <a:txBody>
                    <a:bodyPr/>
                    <a:lstStyle/>
                    <a:p>
                      <a:r>
                        <a:rPr lang="en-GB" sz="700" dirty="0">
                          <a:latin typeface="Open Sans Semibold" panose="020B0706030804020204" pitchFamily="34" charset="0"/>
                          <a:ea typeface="Open Sans Semibold" panose="020B0706030804020204" pitchFamily="34" charset="0"/>
                          <a:cs typeface="Open Sans Semibold" panose="020B0706030804020204" pitchFamily="34" charset="0"/>
                        </a:rPr>
                        <a:t>Overall status</a:t>
                      </a:r>
                    </a:p>
                  </a:txBody>
                  <a:tcPr marL="0" marR="0"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hMerge="1">
                  <a:txBody>
                    <a:bodyPr/>
                    <a:lstStyle/>
                    <a:p>
                      <a:endParaRPr lang="en-GB" sz="1300" dirty="0">
                        <a:latin typeface="Open Sans" panose="020B0606030504020204" pitchFamily="34" charset="0"/>
                        <a:ea typeface="Open Sans" panose="020B0606030504020204" pitchFamily="34" charset="0"/>
                        <a:cs typeface="Open Sans" panose="020B0606030504020204" pitchFamily="34" charset="0"/>
                      </a:endParaRPr>
                    </a:p>
                  </a:txBody>
                  <a:tcPr marL="33944" marR="33944" marT="33944" marB="3394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GB" sz="1300" dirty="0">
                        <a:latin typeface="Open Sans" panose="020B0606030504020204" pitchFamily="34" charset="0"/>
                        <a:ea typeface="Open Sans" panose="020B0606030504020204" pitchFamily="34" charset="0"/>
                        <a:cs typeface="Open Sans" panose="020B0606030504020204" pitchFamily="34" charset="0"/>
                      </a:endParaRPr>
                    </a:p>
                  </a:txBody>
                  <a:tcPr marL="33944" marR="33944" marT="33944" marB="3394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sz="700" dirty="0">
                        <a:latin typeface="Open Sans" panose="020B0606030504020204" pitchFamily="34" charset="0"/>
                        <a:ea typeface="Open Sans" panose="020B0606030504020204" pitchFamily="34" charset="0"/>
                        <a:cs typeface="Open Sans" panose="020B0606030504020204" pitchFamily="34" charset="0"/>
                      </a:endParaRPr>
                    </a:p>
                  </a:txBody>
                  <a:tcPr marL="0" marR="0"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F47C64"/>
                    </a:solidFill>
                  </a:tcPr>
                </a:tc>
                <a:tc>
                  <a:txBody>
                    <a:bodyPr/>
                    <a:lstStyle/>
                    <a:p>
                      <a:endParaRPr lang="en-GB" sz="700" dirty="0">
                        <a:latin typeface="Open Sans" panose="020B0606030504020204" pitchFamily="34" charset="0"/>
                        <a:ea typeface="Open Sans" panose="020B0606030504020204" pitchFamily="34" charset="0"/>
                        <a:cs typeface="Open Sans" panose="020B0606030504020204" pitchFamily="34" charset="0"/>
                      </a:endParaRPr>
                    </a:p>
                  </a:txBody>
                  <a:tcPr marL="0" marR="0"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F47C64"/>
                    </a:solidFill>
                  </a:tcPr>
                </a:tc>
                <a:extLst>
                  <a:ext uri="{0D108BD9-81ED-4DB2-BD59-A6C34878D82A}">
                    <a16:rowId xmlns:a16="http://schemas.microsoft.com/office/drawing/2014/main" val="2870205218"/>
                  </a:ext>
                </a:extLst>
              </a:tr>
              <a:tr h="162523">
                <a:tc>
                  <a:txBody>
                    <a:bodyPr/>
                    <a:lstStyle/>
                    <a:p>
                      <a:endParaRPr lang="en-GB" sz="700" dirty="0">
                        <a:latin typeface="Open Sans" panose="020B0606030504020204" pitchFamily="34" charset="0"/>
                        <a:ea typeface="Open Sans" panose="020B0606030504020204" pitchFamily="34" charset="0"/>
                        <a:cs typeface="Open Sans" panose="020B0606030504020204" pitchFamily="34" charset="0"/>
                      </a:endParaRPr>
                    </a:p>
                  </a:txBody>
                  <a:tcPr marL="0" marR="0"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gridSpan="2">
                  <a:txBody>
                    <a:bodyPr/>
                    <a:lstStyle/>
                    <a:p>
                      <a:r>
                        <a:rPr lang="en-GB" sz="700" dirty="0">
                          <a:latin typeface="Open Sans" panose="020B0606030504020204" pitchFamily="34" charset="0"/>
                          <a:ea typeface="Open Sans" panose="020B0606030504020204" pitchFamily="34" charset="0"/>
                          <a:cs typeface="Open Sans" panose="020B0606030504020204" pitchFamily="34" charset="0"/>
                        </a:rPr>
                        <a:t>Ecological status</a:t>
                      </a:r>
                    </a:p>
                  </a:txBody>
                  <a:tcPr marL="0" marR="0"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hMerge="1">
                  <a:txBody>
                    <a:bodyPr/>
                    <a:lstStyle/>
                    <a:p>
                      <a:endParaRPr lang="en-GB" sz="1300" dirty="0">
                        <a:latin typeface="Open Sans" panose="020B0606030504020204" pitchFamily="34" charset="0"/>
                        <a:ea typeface="Open Sans" panose="020B0606030504020204" pitchFamily="34" charset="0"/>
                        <a:cs typeface="Open Sans" panose="020B0606030504020204" pitchFamily="34" charset="0"/>
                      </a:endParaRPr>
                    </a:p>
                  </a:txBody>
                  <a:tcPr marL="33944" marR="33944" marT="33944" marB="3394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sz="700" dirty="0">
                        <a:latin typeface="Open Sans" panose="020B0606030504020204" pitchFamily="34" charset="0"/>
                        <a:ea typeface="Open Sans" panose="020B0606030504020204" pitchFamily="34" charset="0"/>
                        <a:cs typeface="Open Sans" panose="020B0606030504020204" pitchFamily="34" charset="0"/>
                      </a:endParaRPr>
                    </a:p>
                  </a:txBody>
                  <a:tcPr marL="0" marR="0"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F47C64"/>
                    </a:solidFill>
                  </a:tcPr>
                </a:tc>
                <a:tc>
                  <a:txBody>
                    <a:bodyPr/>
                    <a:lstStyle/>
                    <a:p>
                      <a:endParaRPr lang="en-GB" sz="700" dirty="0">
                        <a:latin typeface="Open Sans" panose="020B0606030504020204" pitchFamily="34" charset="0"/>
                        <a:ea typeface="Open Sans" panose="020B0606030504020204" pitchFamily="34" charset="0"/>
                        <a:cs typeface="Open Sans" panose="020B0606030504020204" pitchFamily="34" charset="0"/>
                      </a:endParaRPr>
                    </a:p>
                  </a:txBody>
                  <a:tcPr marL="0" marR="0"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F47C64"/>
                    </a:solidFill>
                  </a:tcPr>
                </a:tc>
                <a:extLst>
                  <a:ext uri="{0D108BD9-81ED-4DB2-BD59-A6C34878D82A}">
                    <a16:rowId xmlns:a16="http://schemas.microsoft.com/office/drawing/2014/main" val="3079809730"/>
                  </a:ext>
                </a:extLst>
              </a:tr>
              <a:tr h="162523">
                <a:tc>
                  <a:txBody>
                    <a:bodyPr/>
                    <a:lstStyle/>
                    <a:p>
                      <a:endParaRPr lang="en-GB" sz="700" dirty="0">
                        <a:latin typeface="Open Sans" panose="020B0606030504020204" pitchFamily="34" charset="0"/>
                        <a:ea typeface="Open Sans" panose="020B0606030504020204" pitchFamily="34" charset="0"/>
                        <a:cs typeface="Open Sans" panose="020B0606030504020204" pitchFamily="34" charset="0"/>
                      </a:endParaRPr>
                    </a:p>
                  </a:txBody>
                  <a:tcPr marL="0" marR="0"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endParaRPr lang="en-GB" sz="700" dirty="0">
                        <a:latin typeface="Open Sans" panose="020B0606030504020204" pitchFamily="34" charset="0"/>
                        <a:ea typeface="Open Sans" panose="020B0606030504020204" pitchFamily="34" charset="0"/>
                        <a:cs typeface="Open Sans" panose="020B0606030504020204" pitchFamily="34" charset="0"/>
                      </a:endParaRPr>
                    </a:p>
                  </a:txBody>
                  <a:tcPr marL="0" marR="0"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r>
                        <a:rPr lang="en-GB" sz="700" dirty="0">
                          <a:latin typeface="Open Sans" panose="020B0606030504020204" pitchFamily="34" charset="0"/>
                          <a:ea typeface="Open Sans" panose="020B0606030504020204" pitchFamily="34" charset="0"/>
                          <a:cs typeface="Open Sans" panose="020B0606030504020204" pitchFamily="34" charset="0"/>
                        </a:rPr>
                        <a:t>Fish</a:t>
                      </a:r>
                    </a:p>
                  </a:txBody>
                  <a:tcPr marL="0" marR="0"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endParaRPr lang="en-GB" sz="700" dirty="0">
                        <a:latin typeface="Open Sans" panose="020B0606030504020204" pitchFamily="34" charset="0"/>
                        <a:ea typeface="Open Sans" panose="020B0606030504020204" pitchFamily="34" charset="0"/>
                        <a:cs typeface="Open Sans" panose="020B0606030504020204" pitchFamily="34" charset="0"/>
                      </a:endParaRPr>
                    </a:p>
                  </a:txBody>
                  <a:tcPr marL="0" marR="0"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F47C64"/>
                    </a:solidFill>
                  </a:tcPr>
                </a:tc>
                <a:tc>
                  <a:txBody>
                    <a:bodyPr/>
                    <a:lstStyle/>
                    <a:p>
                      <a:endParaRPr lang="en-GB" sz="700" dirty="0">
                        <a:latin typeface="Open Sans" panose="020B0606030504020204" pitchFamily="34" charset="0"/>
                        <a:ea typeface="Open Sans" panose="020B0606030504020204" pitchFamily="34" charset="0"/>
                        <a:cs typeface="Open Sans" panose="020B0606030504020204" pitchFamily="34" charset="0"/>
                      </a:endParaRPr>
                    </a:p>
                  </a:txBody>
                  <a:tcPr marL="0" marR="0"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F47C64"/>
                    </a:solidFill>
                  </a:tcPr>
                </a:tc>
                <a:extLst>
                  <a:ext uri="{0D108BD9-81ED-4DB2-BD59-A6C34878D82A}">
                    <a16:rowId xmlns:a16="http://schemas.microsoft.com/office/drawing/2014/main" val="4161776594"/>
                  </a:ext>
                </a:extLst>
              </a:tr>
              <a:tr h="162523">
                <a:tc>
                  <a:txBody>
                    <a:bodyPr/>
                    <a:lstStyle/>
                    <a:p>
                      <a:endParaRPr lang="en-GB" sz="700" dirty="0">
                        <a:latin typeface="Open Sans" panose="020B0606030504020204" pitchFamily="34" charset="0"/>
                        <a:ea typeface="Open Sans" panose="020B0606030504020204" pitchFamily="34" charset="0"/>
                        <a:cs typeface="Open Sans" panose="020B0606030504020204" pitchFamily="34" charset="0"/>
                      </a:endParaRPr>
                    </a:p>
                  </a:txBody>
                  <a:tcPr marL="0" marR="0"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endParaRPr lang="en-GB" sz="700" dirty="0">
                        <a:latin typeface="Open Sans" panose="020B0606030504020204" pitchFamily="34" charset="0"/>
                        <a:ea typeface="Open Sans" panose="020B0606030504020204" pitchFamily="34" charset="0"/>
                        <a:cs typeface="Open Sans" panose="020B0606030504020204" pitchFamily="34" charset="0"/>
                      </a:endParaRPr>
                    </a:p>
                  </a:txBody>
                  <a:tcPr marL="0" marR="0"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r>
                        <a:rPr lang="en-GB" sz="700" dirty="0">
                          <a:latin typeface="Open Sans" panose="020B0606030504020204" pitchFamily="34" charset="0"/>
                          <a:ea typeface="Open Sans" panose="020B0606030504020204" pitchFamily="34" charset="0"/>
                          <a:cs typeface="Open Sans" panose="020B0606030504020204" pitchFamily="34" charset="0"/>
                        </a:rPr>
                        <a:t>Invertebrates</a:t>
                      </a:r>
                    </a:p>
                  </a:txBody>
                  <a:tcPr marL="0" marR="0"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endParaRPr lang="en-GB" sz="700" dirty="0">
                        <a:latin typeface="Open Sans" panose="020B0606030504020204" pitchFamily="34" charset="0"/>
                        <a:ea typeface="Open Sans" panose="020B0606030504020204" pitchFamily="34" charset="0"/>
                        <a:cs typeface="Open Sans" panose="020B0606030504020204" pitchFamily="34" charset="0"/>
                      </a:endParaRPr>
                    </a:p>
                  </a:txBody>
                  <a:tcPr marL="0" marR="0"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FEFF73"/>
                    </a:solidFill>
                  </a:tcPr>
                </a:tc>
                <a:tc>
                  <a:txBody>
                    <a:bodyPr/>
                    <a:lstStyle/>
                    <a:p>
                      <a:endParaRPr lang="en-GB" sz="700" dirty="0">
                        <a:latin typeface="Open Sans" panose="020B0606030504020204" pitchFamily="34" charset="0"/>
                        <a:ea typeface="Open Sans" panose="020B0606030504020204" pitchFamily="34" charset="0"/>
                        <a:cs typeface="Open Sans" panose="020B0606030504020204" pitchFamily="34" charset="0"/>
                      </a:endParaRPr>
                    </a:p>
                  </a:txBody>
                  <a:tcPr marL="0" marR="0"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FEFF73"/>
                    </a:solidFill>
                  </a:tcPr>
                </a:tc>
                <a:extLst>
                  <a:ext uri="{0D108BD9-81ED-4DB2-BD59-A6C34878D82A}">
                    <a16:rowId xmlns:a16="http://schemas.microsoft.com/office/drawing/2014/main" val="2572813940"/>
                  </a:ext>
                </a:extLst>
              </a:tr>
              <a:tr h="162523">
                <a:tc>
                  <a:txBody>
                    <a:bodyPr/>
                    <a:lstStyle/>
                    <a:p>
                      <a:endParaRPr lang="en-GB" sz="700" dirty="0">
                        <a:latin typeface="Open Sans" panose="020B0606030504020204" pitchFamily="34" charset="0"/>
                        <a:ea typeface="Open Sans" panose="020B0606030504020204" pitchFamily="34" charset="0"/>
                        <a:cs typeface="Open Sans" panose="020B0606030504020204" pitchFamily="34" charset="0"/>
                      </a:endParaRPr>
                    </a:p>
                  </a:txBody>
                  <a:tcPr marL="0" marR="0"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endParaRPr lang="en-GB" sz="700" dirty="0">
                        <a:latin typeface="Open Sans" panose="020B0606030504020204" pitchFamily="34" charset="0"/>
                        <a:ea typeface="Open Sans" panose="020B0606030504020204" pitchFamily="34" charset="0"/>
                        <a:cs typeface="Open Sans" panose="020B0606030504020204" pitchFamily="34" charset="0"/>
                      </a:endParaRPr>
                    </a:p>
                  </a:txBody>
                  <a:tcPr marL="0" marR="0"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pPr marL="0" marR="0" lvl="0" indent="0" algn="l" defTabSz="1425550" rtl="0" eaLnBrk="1" fontAlgn="auto" latinLnBrk="0" hangingPunct="1">
                        <a:lnSpc>
                          <a:spcPct val="100000"/>
                        </a:lnSpc>
                        <a:spcBef>
                          <a:spcPts val="0"/>
                        </a:spcBef>
                        <a:spcAft>
                          <a:spcPts val="0"/>
                        </a:spcAft>
                        <a:buClrTx/>
                        <a:buSzTx/>
                        <a:buFontTx/>
                        <a:buNone/>
                        <a:tabLst/>
                        <a:defRPr/>
                      </a:pPr>
                      <a:r>
                        <a:rPr lang="en-GB" sz="700" dirty="0">
                          <a:latin typeface="Open Sans" panose="020B0606030504020204" pitchFamily="34" charset="0"/>
                          <a:ea typeface="Open Sans" panose="020B0606030504020204" pitchFamily="34" charset="0"/>
                          <a:cs typeface="Open Sans" panose="020B0606030504020204" pitchFamily="34" charset="0"/>
                        </a:rPr>
                        <a:t>Phosphate</a:t>
                      </a:r>
                    </a:p>
                  </a:txBody>
                  <a:tcPr marL="0" marR="0"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endParaRPr lang="en-GB" sz="700" dirty="0">
                        <a:latin typeface="Open Sans" panose="020B0606030504020204" pitchFamily="34" charset="0"/>
                        <a:ea typeface="Open Sans" panose="020B0606030504020204" pitchFamily="34" charset="0"/>
                        <a:cs typeface="Open Sans" panose="020B0606030504020204" pitchFamily="34" charset="0"/>
                      </a:endParaRPr>
                    </a:p>
                  </a:txBody>
                  <a:tcPr marL="0" marR="0"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F5CA7B"/>
                    </a:solidFill>
                  </a:tcPr>
                </a:tc>
                <a:tc>
                  <a:txBody>
                    <a:bodyPr/>
                    <a:lstStyle/>
                    <a:p>
                      <a:endParaRPr lang="en-GB" sz="700" dirty="0">
                        <a:latin typeface="Open Sans" panose="020B0606030504020204" pitchFamily="34" charset="0"/>
                        <a:ea typeface="Open Sans" panose="020B0606030504020204" pitchFamily="34" charset="0"/>
                        <a:cs typeface="Open Sans" panose="020B0606030504020204" pitchFamily="34" charset="0"/>
                      </a:endParaRPr>
                    </a:p>
                  </a:txBody>
                  <a:tcPr marL="0" marR="0"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F5CA7B"/>
                    </a:solidFill>
                  </a:tcPr>
                </a:tc>
                <a:extLst>
                  <a:ext uri="{0D108BD9-81ED-4DB2-BD59-A6C34878D82A}">
                    <a16:rowId xmlns:a16="http://schemas.microsoft.com/office/drawing/2014/main" val="3540977542"/>
                  </a:ext>
                </a:extLst>
              </a:tr>
              <a:tr h="162523">
                <a:tc>
                  <a:txBody>
                    <a:bodyPr/>
                    <a:lstStyle/>
                    <a:p>
                      <a:endParaRPr lang="en-GB" sz="700" dirty="0">
                        <a:latin typeface="Open Sans" panose="020B0606030504020204" pitchFamily="34" charset="0"/>
                        <a:ea typeface="Open Sans" panose="020B0606030504020204" pitchFamily="34" charset="0"/>
                        <a:cs typeface="Open Sans" panose="020B0606030504020204" pitchFamily="34" charset="0"/>
                      </a:endParaRPr>
                    </a:p>
                  </a:txBody>
                  <a:tcPr marL="0" marR="0"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gridSpan="2">
                  <a:txBody>
                    <a:bodyPr/>
                    <a:lstStyle/>
                    <a:p>
                      <a:r>
                        <a:rPr lang="en-GB" sz="700" dirty="0">
                          <a:latin typeface="Open Sans" panose="020B0606030504020204" pitchFamily="34" charset="0"/>
                          <a:ea typeface="Open Sans" panose="020B0606030504020204" pitchFamily="34" charset="0"/>
                          <a:cs typeface="Open Sans" panose="020B0606030504020204" pitchFamily="34" charset="0"/>
                        </a:rPr>
                        <a:t>Chemical status</a:t>
                      </a:r>
                    </a:p>
                  </a:txBody>
                  <a:tcPr marL="0" marR="0"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hMerge="1">
                  <a:txBody>
                    <a:bodyPr/>
                    <a:lstStyle/>
                    <a:p>
                      <a:endParaRPr lang="en-GB" sz="1300" dirty="0">
                        <a:latin typeface="Open Sans" panose="020B0606030504020204" pitchFamily="34" charset="0"/>
                        <a:ea typeface="Open Sans" panose="020B0606030504020204" pitchFamily="34" charset="0"/>
                        <a:cs typeface="Open Sans" panose="020B0606030504020204" pitchFamily="34" charset="0"/>
                      </a:endParaRPr>
                    </a:p>
                  </a:txBody>
                  <a:tcPr marL="33944" marR="33944" marT="33944" marB="3394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sz="700" dirty="0">
                        <a:latin typeface="Open Sans" panose="020B0606030504020204" pitchFamily="34" charset="0"/>
                        <a:ea typeface="Open Sans" panose="020B0606030504020204" pitchFamily="34" charset="0"/>
                        <a:cs typeface="Open Sans" panose="020B0606030504020204" pitchFamily="34" charset="0"/>
                      </a:endParaRPr>
                    </a:p>
                  </a:txBody>
                  <a:tcPr marL="0" marR="0"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00B050"/>
                    </a:solidFill>
                  </a:tcPr>
                </a:tc>
                <a:tc>
                  <a:txBody>
                    <a:bodyPr/>
                    <a:lstStyle/>
                    <a:p>
                      <a:endParaRPr lang="en-GB" sz="700" dirty="0">
                        <a:latin typeface="Open Sans" panose="020B0606030504020204" pitchFamily="34" charset="0"/>
                        <a:ea typeface="Open Sans" panose="020B0606030504020204" pitchFamily="34" charset="0"/>
                        <a:cs typeface="Open Sans" panose="020B0606030504020204" pitchFamily="34" charset="0"/>
                      </a:endParaRPr>
                    </a:p>
                  </a:txBody>
                  <a:tcPr marL="0" marR="0"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C00000"/>
                    </a:solidFill>
                  </a:tcPr>
                </a:tc>
                <a:extLst>
                  <a:ext uri="{0D108BD9-81ED-4DB2-BD59-A6C34878D82A}">
                    <a16:rowId xmlns:a16="http://schemas.microsoft.com/office/drawing/2014/main" val="3199094138"/>
                  </a:ext>
                </a:extLst>
              </a:tr>
            </a:tbl>
          </a:graphicData>
        </a:graphic>
      </p:graphicFrame>
      <p:graphicFrame>
        <p:nvGraphicFramePr>
          <p:cNvPr id="10" name="Table 8">
            <a:extLst>
              <a:ext uri="{FF2B5EF4-FFF2-40B4-BE49-F238E27FC236}">
                <a16:creationId xmlns:a16="http://schemas.microsoft.com/office/drawing/2014/main" id="{94D9A2F8-821F-4928-AEA1-3B0EBE60AB47}"/>
              </a:ext>
            </a:extLst>
          </p:cNvPr>
          <p:cNvGraphicFramePr>
            <a:graphicFrameLocks noGrp="1"/>
          </p:cNvGraphicFramePr>
          <p:nvPr/>
        </p:nvGraphicFramePr>
        <p:xfrm>
          <a:off x="4955720" y="4065944"/>
          <a:ext cx="1273224" cy="1028573"/>
        </p:xfrm>
        <a:graphic>
          <a:graphicData uri="http://schemas.openxmlformats.org/drawingml/2006/table">
            <a:tbl>
              <a:tblPr firstRow="1" bandRow="1">
                <a:tableStyleId>{2D5ABB26-0587-4C30-8999-92F81FD0307C}</a:tableStyleId>
              </a:tblPr>
              <a:tblGrid>
                <a:gridCol w="108926">
                  <a:extLst>
                    <a:ext uri="{9D8B030D-6E8A-4147-A177-3AD203B41FA5}">
                      <a16:colId xmlns:a16="http://schemas.microsoft.com/office/drawing/2014/main" val="2262782378"/>
                    </a:ext>
                  </a:extLst>
                </a:gridCol>
                <a:gridCol w="108926">
                  <a:extLst>
                    <a:ext uri="{9D8B030D-6E8A-4147-A177-3AD203B41FA5}">
                      <a16:colId xmlns:a16="http://schemas.microsoft.com/office/drawing/2014/main" val="2186309619"/>
                    </a:ext>
                  </a:extLst>
                </a:gridCol>
                <a:gridCol w="726174">
                  <a:extLst>
                    <a:ext uri="{9D8B030D-6E8A-4147-A177-3AD203B41FA5}">
                      <a16:colId xmlns:a16="http://schemas.microsoft.com/office/drawing/2014/main" val="3948663962"/>
                    </a:ext>
                  </a:extLst>
                </a:gridCol>
                <a:gridCol w="164599">
                  <a:extLst>
                    <a:ext uri="{9D8B030D-6E8A-4147-A177-3AD203B41FA5}">
                      <a16:colId xmlns:a16="http://schemas.microsoft.com/office/drawing/2014/main" val="2253336033"/>
                    </a:ext>
                  </a:extLst>
                </a:gridCol>
                <a:gridCol w="164599">
                  <a:extLst>
                    <a:ext uri="{9D8B030D-6E8A-4147-A177-3AD203B41FA5}">
                      <a16:colId xmlns:a16="http://schemas.microsoft.com/office/drawing/2014/main" val="4023990426"/>
                    </a:ext>
                  </a:extLst>
                </a:gridCol>
              </a:tblGrid>
              <a:tr h="146939">
                <a:tc gridSpan="3">
                  <a:txBody>
                    <a:bodyPr/>
                    <a:lstStyle/>
                    <a:p>
                      <a:r>
                        <a:rPr lang="en-GB" sz="700" b="1" u="sng" dirty="0" err="1">
                          <a:latin typeface="Open Sans" panose="020B0606030504020204" pitchFamily="34" charset="0"/>
                          <a:ea typeface="Open Sans" panose="020B0606030504020204" pitchFamily="34" charset="0"/>
                          <a:cs typeface="Open Sans" panose="020B0606030504020204" pitchFamily="34" charset="0"/>
                        </a:rPr>
                        <a:t>Bolham</a:t>
                      </a:r>
                      <a:r>
                        <a:rPr lang="en-GB" sz="700" b="1" u="sng" dirty="0">
                          <a:latin typeface="Open Sans" panose="020B0606030504020204" pitchFamily="34" charset="0"/>
                          <a:ea typeface="Open Sans" panose="020B0606030504020204" pitchFamily="34" charset="0"/>
                          <a:cs typeface="Open Sans" panose="020B0606030504020204" pitchFamily="34" charset="0"/>
                        </a:rPr>
                        <a:t> River</a:t>
                      </a:r>
                    </a:p>
                  </a:txBody>
                  <a:tcPr marL="0" marR="0"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hMerge="1">
                  <a:txBody>
                    <a:bodyPr/>
                    <a:lstStyle/>
                    <a:p>
                      <a:endParaRPr lang="en-GB" sz="1300" b="1" dirty="0">
                        <a:latin typeface="Open Sans" panose="020B0606030504020204" pitchFamily="34" charset="0"/>
                        <a:ea typeface="Open Sans" panose="020B0606030504020204" pitchFamily="34" charset="0"/>
                        <a:cs typeface="Open Sans" panose="020B0606030504020204" pitchFamily="34" charset="0"/>
                      </a:endParaRPr>
                    </a:p>
                  </a:txBody>
                  <a:tcPr marL="33944" marR="33944" marT="33944" marB="3394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GB" sz="1300" b="1" dirty="0">
                        <a:latin typeface="Open Sans" panose="020B0606030504020204" pitchFamily="34" charset="0"/>
                        <a:ea typeface="Open Sans" panose="020B0606030504020204" pitchFamily="34" charset="0"/>
                        <a:cs typeface="Open Sans" panose="020B0606030504020204" pitchFamily="34" charset="0"/>
                      </a:endParaRPr>
                    </a:p>
                  </a:txBody>
                  <a:tcPr marL="33944" marR="33944" marT="33944" marB="3394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600" b="1" dirty="0">
                          <a:latin typeface="Open Sans" panose="020B0606030504020204" pitchFamily="34" charset="0"/>
                          <a:ea typeface="Open Sans" panose="020B0606030504020204" pitchFamily="34" charset="0"/>
                          <a:cs typeface="Open Sans" panose="020B0606030504020204" pitchFamily="34" charset="0"/>
                        </a:rPr>
                        <a:t>16</a:t>
                      </a:r>
                    </a:p>
                  </a:txBody>
                  <a:tcPr marL="0" marR="0"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pPr algn="ctr"/>
                      <a:r>
                        <a:rPr lang="en-GB" sz="600" b="1" dirty="0">
                          <a:latin typeface="Open Sans" panose="020B0606030504020204" pitchFamily="34" charset="0"/>
                          <a:ea typeface="Open Sans" panose="020B0606030504020204" pitchFamily="34" charset="0"/>
                          <a:cs typeface="Open Sans" panose="020B0606030504020204" pitchFamily="34" charset="0"/>
                        </a:rPr>
                        <a:t>19</a:t>
                      </a:r>
                    </a:p>
                  </a:txBody>
                  <a:tcPr marL="0" marR="0"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408152562"/>
                  </a:ext>
                </a:extLst>
              </a:tr>
              <a:tr h="146939">
                <a:tc gridSpan="3">
                  <a:txBody>
                    <a:bodyPr/>
                    <a:lstStyle/>
                    <a:p>
                      <a:r>
                        <a:rPr lang="en-GB" sz="700" dirty="0">
                          <a:latin typeface="Open Sans Semibold" panose="020B0706030804020204" pitchFamily="34" charset="0"/>
                          <a:ea typeface="Open Sans Semibold" panose="020B0706030804020204" pitchFamily="34" charset="0"/>
                          <a:cs typeface="Open Sans Semibold" panose="020B0706030804020204" pitchFamily="34" charset="0"/>
                        </a:rPr>
                        <a:t>Overall status</a:t>
                      </a:r>
                    </a:p>
                  </a:txBody>
                  <a:tcPr marL="0" marR="0"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hMerge="1">
                  <a:txBody>
                    <a:bodyPr/>
                    <a:lstStyle/>
                    <a:p>
                      <a:endParaRPr lang="en-GB" sz="1300" dirty="0">
                        <a:latin typeface="Open Sans" panose="020B0606030504020204" pitchFamily="34" charset="0"/>
                        <a:ea typeface="Open Sans" panose="020B0606030504020204" pitchFamily="34" charset="0"/>
                        <a:cs typeface="Open Sans" panose="020B0606030504020204" pitchFamily="34" charset="0"/>
                      </a:endParaRPr>
                    </a:p>
                  </a:txBody>
                  <a:tcPr marL="33944" marR="33944" marT="33944" marB="3394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GB" sz="1300" dirty="0">
                        <a:latin typeface="Open Sans" panose="020B0606030504020204" pitchFamily="34" charset="0"/>
                        <a:ea typeface="Open Sans" panose="020B0606030504020204" pitchFamily="34" charset="0"/>
                        <a:cs typeface="Open Sans" panose="020B0606030504020204" pitchFamily="34" charset="0"/>
                      </a:endParaRPr>
                    </a:p>
                  </a:txBody>
                  <a:tcPr marL="33944" marR="33944" marT="33944" marB="3394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sz="700" dirty="0">
                        <a:latin typeface="Open Sans" panose="020B0606030504020204" pitchFamily="34" charset="0"/>
                        <a:ea typeface="Open Sans" panose="020B0606030504020204" pitchFamily="34" charset="0"/>
                        <a:cs typeface="Open Sans" panose="020B0606030504020204" pitchFamily="34" charset="0"/>
                      </a:endParaRPr>
                    </a:p>
                  </a:txBody>
                  <a:tcPr marL="0" marR="0"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FEFF73"/>
                    </a:solidFill>
                  </a:tcPr>
                </a:tc>
                <a:tc>
                  <a:txBody>
                    <a:bodyPr/>
                    <a:lstStyle/>
                    <a:p>
                      <a:endParaRPr lang="en-GB" sz="700" dirty="0">
                        <a:latin typeface="Open Sans" panose="020B0606030504020204" pitchFamily="34" charset="0"/>
                        <a:ea typeface="Open Sans" panose="020B0606030504020204" pitchFamily="34" charset="0"/>
                        <a:cs typeface="Open Sans" panose="020B0606030504020204" pitchFamily="34" charset="0"/>
                      </a:endParaRPr>
                    </a:p>
                  </a:txBody>
                  <a:tcPr marL="0" marR="0"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FEFF73"/>
                    </a:solidFill>
                  </a:tcPr>
                </a:tc>
                <a:extLst>
                  <a:ext uri="{0D108BD9-81ED-4DB2-BD59-A6C34878D82A}">
                    <a16:rowId xmlns:a16="http://schemas.microsoft.com/office/drawing/2014/main" val="2870205218"/>
                  </a:ext>
                </a:extLst>
              </a:tr>
              <a:tr h="146939">
                <a:tc>
                  <a:txBody>
                    <a:bodyPr/>
                    <a:lstStyle/>
                    <a:p>
                      <a:endParaRPr lang="en-GB" sz="700" dirty="0">
                        <a:latin typeface="Open Sans" panose="020B0606030504020204" pitchFamily="34" charset="0"/>
                        <a:ea typeface="Open Sans" panose="020B0606030504020204" pitchFamily="34" charset="0"/>
                        <a:cs typeface="Open Sans" panose="020B0606030504020204" pitchFamily="34" charset="0"/>
                      </a:endParaRPr>
                    </a:p>
                  </a:txBody>
                  <a:tcPr marL="0" marR="0"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gridSpan="2">
                  <a:txBody>
                    <a:bodyPr/>
                    <a:lstStyle/>
                    <a:p>
                      <a:r>
                        <a:rPr lang="en-GB" sz="700" dirty="0">
                          <a:latin typeface="Open Sans" panose="020B0606030504020204" pitchFamily="34" charset="0"/>
                          <a:ea typeface="Open Sans" panose="020B0606030504020204" pitchFamily="34" charset="0"/>
                          <a:cs typeface="Open Sans" panose="020B0606030504020204" pitchFamily="34" charset="0"/>
                        </a:rPr>
                        <a:t>Ecological status</a:t>
                      </a:r>
                    </a:p>
                  </a:txBody>
                  <a:tcPr marL="0" marR="0"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hMerge="1">
                  <a:txBody>
                    <a:bodyPr/>
                    <a:lstStyle/>
                    <a:p>
                      <a:endParaRPr lang="en-GB" sz="1300" dirty="0">
                        <a:latin typeface="Open Sans" panose="020B0606030504020204" pitchFamily="34" charset="0"/>
                        <a:ea typeface="Open Sans" panose="020B0606030504020204" pitchFamily="34" charset="0"/>
                        <a:cs typeface="Open Sans" panose="020B0606030504020204" pitchFamily="34" charset="0"/>
                      </a:endParaRPr>
                    </a:p>
                  </a:txBody>
                  <a:tcPr marL="33944" marR="33944" marT="33944" marB="3394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sz="700" dirty="0">
                        <a:latin typeface="Open Sans" panose="020B0606030504020204" pitchFamily="34" charset="0"/>
                        <a:ea typeface="Open Sans" panose="020B0606030504020204" pitchFamily="34" charset="0"/>
                        <a:cs typeface="Open Sans" panose="020B0606030504020204" pitchFamily="34" charset="0"/>
                      </a:endParaRPr>
                    </a:p>
                  </a:txBody>
                  <a:tcPr marL="0" marR="0"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FEFF73"/>
                    </a:solidFill>
                  </a:tcPr>
                </a:tc>
                <a:tc>
                  <a:txBody>
                    <a:bodyPr/>
                    <a:lstStyle/>
                    <a:p>
                      <a:endParaRPr lang="en-GB" sz="700" dirty="0">
                        <a:latin typeface="Open Sans" panose="020B0606030504020204" pitchFamily="34" charset="0"/>
                        <a:ea typeface="Open Sans" panose="020B0606030504020204" pitchFamily="34" charset="0"/>
                        <a:cs typeface="Open Sans" panose="020B0606030504020204" pitchFamily="34" charset="0"/>
                      </a:endParaRPr>
                    </a:p>
                  </a:txBody>
                  <a:tcPr marL="0" marR="0"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FEFF73"/>
                    </a:solidFill>
                  </a:tcPr>
                </a:tc>
                <a:extLst>
                  <a:ext uri="{0D108BD9-81ED-4DB2-BD59-A6C34878D82A}">
                    <a16:rowId xmlns:a16="http://schemas.microsoft.com/office/drawing/2014/main" val="3079809730"/>
                  </a:ext>
                </a:extLst>
              </a:tr>
              <a:tr h="146939">
                <a:tc>
                  <a:txBody>
                    <a:bodyPr/>
                    <a:lstStyle/>
                    <a:p>
                      <a:endParaRPr lang="en-GB" sz="700" dirty="0">
                        <a:latin typeface="Open Sans" panose="020B0606030504020204" pitchFamily="34" charset="0"/>
                        <a:ea typeface="Open Sans" panose="020B0606030504020204" pitchFamily="34" charset="0"/>
                        <a:cs typeface="Open Sans" panose="020B0606030504020204" pitchFamily="34" charset="0"/>
                      </a:endParaRPr>
                    </a:p>
                  </a:txBody>
                  <a:tcPr marL="0" marR="0"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endParaRPr lang="en-GB" sz="700" dirty="0">
                        <a:latin typeface="Open Sans" panose="020B0606030504020204" pitchFamily="34" charset="0"/>
                        <a:ea typeface="Open Sans" panose="020B0606030504020204" pitchFamily="34" charset="0"/>
                        <a:cs typeface="Open Sans" panose="020B0606030504020204" pitchFamily="34" charset="0"/>
                      </a:endParaRPr>
                    </a:p>
                  </a:txBody>
                  <a:tcPr marL="0" marR="0"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r>
                        <a:rPr lang="en-GB" sz="700" dirty="0">
                          <a:latin typeface="Open Sans" panose="020B0606030504020204" pitchFamily="34" charset="0"/>
                          <a:ea typeface="Open Sans" panose="020B0606030504020204" pitchFamily="34" charset="0"/>
                          <a:cs typeface="Open Sans" panose="020B0606030504020204" pitchFamily="34" charset="0"/>
                        </a:rPr>
                        <a:t>Fish</a:t>
                      </a:r>
                    </a:p>
                  </a:txBody>
                  <a:tcPr marL="0" marR="0"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endParaRPr lang="en-GB" sz="700" dirty="0">
                        <a:latin typeface="Open Sans" panose="020B0606030504020204" pitchFamily="34" charset="0"/>
                        <a:ea typeface="Open Sans" panose="020B0606030504020204" pitchFamily="34" charset="0"/>
                        <a:cs typeface="Open Sans" panose="020B0606030504020204" pitchFamily="34" charset="0"/>
                      </a:endParaRPr>
                    </a:p>
                  </a:txBody>
                  <a:tcPr marL="0" marR="0"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FEFF73"/>
                    </a:solidFill>
                  </a:tcPr>
                </a:tc>
                <a:tc>
                  <a:txBody>
                    <a:bodyPr/>
                    <a:lstStyle/>
                    <a:p>
                      <a:endParaRPr lang="en-GB" sz="700" dirty="0">
                        <a:latin typeface="Open Sans" panose="020B0606030504020204" pitchFamily="34" charset="0"/>
                        <a:ea typeface="Open Sans" panose="020B0606030504020204" pitchFamily="34" charset="0"/>
                        <a:cs typeface="Open Sans" panose="020B0606030504020204" pitchFamily="34" charset="0"/>
                      </a:endParaRPr>
                    </a:p>
                  </a:txBody>
                  <a:tcPr marL="0" marR="0"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FEFF73"/>
                    </a:solidFill>
                  </a:tcPr>
                </a:tc>
                <a:extLst>
                  <a:ext uri="{0D108BD9-81ED-4DB2-BD59-A6C34878D82A}">
                    <a16:rowId xmlns:a16="http://schemas.microsoft.com/office/drawing/2014/main" val="4161776594"/>
                  </a:ext>
                </a:extLst>
              </a:tr>
              <a:tr h="146939">
                <a:tc>
                  <a:txBody>
                    <a:bodyPr/>
                    <a:lstStyle/>
                    <a:p>
                      <a:endParaRPr lang="en-GB" sz="700" dirty="0">
                        <a:latin typeface="Open Sans" panose="020B0606030504020204" pitchFamily="34" charset="0"/>
                        <a:ea typeface="Open Sans" panose="020B0606030504020204" pitchFamily="34" charset="0"/>
                        <a:cs typeface="Open Sans" panose="020B0606030504020204" pitchFamily="34" charset="0"/>
                      </a:endParaRPr>
                    </a:p>
                  </a:txBody>
                  <a:tcPr marL="0" marR="0"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endParaRPr lang="en-GB" sz="700" dirty="0">
                        <a:latin typeface="Open Sans" panose="020B0606030504020204" pitchFamily="34" charset="0"/>
                        <a:ea typeface="Open Sans" panose="020B0606030504020204" pitchFamily="34" charset="0"/>
                        <a:cs typeface="Open Sans" panose="020B0606030504020204" pitchFamily="34" charset="0"/>
                      </a:endParaRPr>
                    </a:p>
                  </a:txBody>
                  <a:tcPr marL="0" marR="0"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r>
                        <a:rPr lang="en-GB" sz="700" dirty="0">
                          <a:latin typeface="Open Sans" panose="020B0606030504020204" pitchFamily="34" charset="0"/>
                          <a:ea typeface="Open Sans" panose="020B0606030504020204" pitchFamily="34" charset="0"/>
                          <a:cs typeface="Open Sans" panose="020B0606030504020204" pitchFamily="34" charset="0"/>
                        </a:rPr>
                        <a:t>Invertebrates</a:t>
                      </a:r>
                    </a:p>
                  </a:txBody>
                  <a:tcPr marL="0" marR="0"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endParaRPr lang="en-GB" sz="700" dirty="0">
                        <a:latin typeface="Open Sans" panose="020B0606030504020204" pitchFamily="34" charset="0"/>
                        <a:ea typeface="Open Sans" panose="020B0606030504020204" pitchFamily="34" charset="0"/>
                        <a:cs typeface="Open Sans" panose="020B0606030504020204" pitchFamily="34" charset="0"/>
                      </a:endParaRPr>
                    </a:p>
                  </a:txBody>
                  <a:tcPr marL="0" marR="0"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5B9BD5"/>
                    </a:solidFill>
                  </a:tcPr>
                </a:tc>
                <a:tc>
                  <a:txBody>
                    <a:bodyPr/>
                    <a:lstStyle/>
                    <a:p>
                      <a:endParaRPr lang="en-GB" sz="700" dirty="0">
                        <a:latin typeface="Open Sans" panose="020B0606030504020204" pitchFamily="34" charset="0"/>
                        <a:ea typeface="Open Sans" panose="020B0606030504020204" pitchFamily="34" charset="0"/>
                        <a:cs typeface="Open Sans" panose="020B0606030504020204" pitchFamily="34" charset="0"/>
                      </a:endParaRPr>
                    </a:p>
                  </a:txBody>
                  <a:tcPr marL="0" marR="0"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5B9BD5"/>
                    </a:solidFill>
                  </a:tcPr>
                </a:tc>
                <a:extLst>
                  <a:ext uri="{0D108BD9-81ED-4DB2-BD59-A6C34878D82A}">
                    <a16:rowId xmlns:a16="http://schemas.microsoft.com/office/drawing/2014/main" val="2572813940"/>
                  </a:ext>
                </a:extLst>
              </a:tr>
              <a:tr h="146939">
                <a:tc>
                  <a:txBody>
                    <a:bodyPr/>
                    <a:lstStyle/>
                    <a:p>
                      <a:endParaRPr lang="en-GB" sz="700" dirty="0">
                        <a:latin typeface="Open Sans" panose="020B0606030504020204" pitchFamily="34" charset="0"/>
                        <a:ea typeface="Open Sans" panose="020B0606030504020204" pitchFamily="34" charset="0"/>
                        <a:cs typeface="Open Sans" panose="020B0606030504020204" pitchFamily="34" charset="0"/>
                      </a:endParaRPr>
                    </a:p>
                  </a:txBody>
                  <a:tcPr marL="0" marR="0"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endParaRPr lang="en-GB" sz="700" dirty="0">
                        <a:latin typeface="Open Sans" panose="020B0606030504020204" pitchFamily="34" charset="0"/>
                        <a:ea typeface="Open Sans" panose="020B0606030504020204" pitchFamily="34" charset="0"/>
                        <a:cs typeface="Open Sans" panose="020B0606030504020204" pitchFamily="34" charset="0"/>
                      </a:endParaRPr>
                    </a:p>
                  </a:txBody>
                  <a:tcPr marL="0" marR="0"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pPr marL="0" marR="0" lvl="0" indent="0" algn="l" defTabSz="1425550" rtl="0" eaLnBrk="1" fontAlgn="auto" latinLnBrk="0" hangingPunct="1">
                        <a:lnSpc>
                          <a:spcPct val="100000"/>
                        </a:lnSpc>
                        <a:spcBef>
                          <a:spcPts val="0"/>
                        </a:spcBef>
                        <a:spcAft>
                          <a:spcPts val="0"/>
                        </a:spcAft>
                        <a:buClrTx/>
                        <a:buSzTx/>
                        <a:buFontTx/>
                        <a:buNone/>
                        <a:tabLst/>
                        <a:defRPr/>
                      </a:pPr>
                      <a:r>
                        <a:rPr lang="en-GB" sz="700" dirty="0">
                          <a:latin typeface="Open Sans" panose="020B0606030504020204" pitchFamily="34" charset="0"/>
                          <a:ea typeface="Open Sans" panose="020B0606030504020204" pitchFamily="34" charset="0"/>
                          <a:cs typeface="Open Sans" panose="020B0606030504020204" pitchFamily="34" charset="0"/>
                        </a:rPr>
                        <a:t>Phosphate</a:t>
                      </a:r>
                    </a:p>
                  </a:txBody>
                  <a:tcPr marL="0" marR="0"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endParaRPr lang="en-GB" sz="700" dirty="0">
                        <a:latin typeface="Open Sans" panose="020B0606030504020204" pitchFamily="34" charset="0"/>
                        <a:ea typeface="Open Sans" panose="020B0606030504020204" pitchFamily="34" charset="0"/>
                        <a:cs typeface="Open Sans" panose="020B0606030504020204" pitchFamily="34" charset="0"/>
                      </a:endParaRPr>
                    </a:p>
                  </a:txBody>
                  <a:tcPr marL="0" marR="0"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FEFF73"/>
                    </a:solidFill>
                  </a:tcPr>
                </a:tc>
                <a:tc>
                  <a:txBody>
                    <a:bodyPr/>
                    <a:lstStyle/>
                    <a:p>
                      <a:endParaRPr lang="en-GB" sz="700" dirty="0">
                        <a:latin typeface="Open Sans" panose="020B0606030504020204" pitchFamily="34" charset="0"/>
                        <a:ea typeface="Open Sans" panose="020B0606030504020204" pitchFamily="34" charset="0"/>
                        <a:cs typeface="Open Sans" panose="020B0606030504020204" pitchFamily="34" charset="0"/>
                      </a:endParaRPr>
                    </a:p>
                  </a:txBody>
                  <a:tcPr marL="0" marR="0"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FEFF73"/>
                    </a:solidFill>
                  </a:tcPr>
                </a:tc>
                <a:extLst>
                  <a:ext uri="{0D108BD9-81ED-4DB2-BD59-A6C34878D82A}">
                    <a16:rowId xmlns:a16="http://schemas.microsoft.com/office/drawing/2014/main" val="3540977542"/>
                  </a:ext>
                </a:extLst>
              </a:tr>
              <a:tr h="146939">
                <a:tc>
                  <a:txBody>
                    <a:bodyPr/>
                    <a:lstStyle/>
                    <a:p>
                      <a:endParaRPr lang="en-GB" sz="700" dirty="0">
                        <a:latin typeface="Open Sans" panose="020B0606030504020204" pitchFamily="34" charset="0"/>
                        <a:ea typeface="Open Sans" panose="020B0606030504020204" pitchFamily="34" charset="0"/>
                        <a:cs typeface="Open Sans" panose="020B0606030504020204" pitchFamily="34" charset="0"/>
                      </a:endParaRPr>
                    </a:p>
                  </a:txBody>
                  <a:tcPr marL="0" marR="0"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gridSpan="2">
                  <a:txBody>
                    <a:bodyPr/>
                    <a:lstStyle/>
                    <a:p>
                      <a:r>
                        <a:rPr lang="en-GB" sz="700" dirty="0">
                          <a:latin typeface="Open Sans" panose="020B0606030504020204" pitchFamily="34" charset="0"/>
                          <a:ea typeface="Open Sans" panose="020B0606030504020204" pitchFamily="34" charset="0"/>
                          <a:cs typeface="Open Sans" panose="020B0606030504020204" pitchFamily="34" charset="0"/>
                        </a:rPr>
                        <a:t>Chemical status</a:t>
                      </a:r>
                    </a:p>
                  </a:txBody>
                  <a:tcPr marL="0" marR="0"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hMerge="1">
                  <a:txBody>
                    <a:bodyPr/>
                    <a:lstStyle/>
                    <a:p>
                      <a:endParaRPr lang="en-GB" sz="1300" dirty="0">
                        <a:latin typeface="Open Sans" panose="020B0606030504020204" pitchFamily="34" charset="0"/>
                        <a:ea typeface="Open Sans" panose="020B0606030504020204" pitchFamily="34" charset="0"/>
                        <a:cs typeface="Open Sans" panose="020B0606030504020204" pitchFamily="34" charset="0"/>
                      </a:endParaRPr>
                    </a:p>
                  </a:txBody>
                  <a:tcPr marL="33944" marR="33944" marT="33944" marB="3394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sz="700" dirty="0">
                        <a:latin typeface="Open Sans" panose="020B0606030504020204" pitchFamily="34" charset="0"/>
                        <a:ea typeface="Open Sans" panose="020B0606030504020204" pitchFamily="34" charset="0"/>
                        <a:cs typeface="Open Sans" panose="020B0606030504020204" pitchFamily="34" charset="0"/>
                      </a:endParaRPr>
                    </a:p>
                  </a:txBody>
                  <a:tcPr marL="0" marR="0"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00B050"/>
                    </a:solidFill>
                  </a:tcPr>
                </a:tc>
                <a:tc>
                  <a:txBody>
                    <a:bodyPr/>
                    <a:lstStyle/>
                    <a:p>
                      <a:endParaRPr lang="en-GB" sz="700" dirty="0">
                        <a:latin typeface="Open Sans" panose="020B0606030504020204" pitchFamily="34" charset="0"/>
                        <a:ea typeface="Open Sans" panose="020B0606030504020204" pitchFamily="34" charset="0"/>
                        <a:cs typeface="Open Sans" panose="020B0606030504020204" pitchFamily="34" charset="0"/>
                      </a:endParaRPr>
                    </a:p>
                  </a:txBody>
                  <a:tcPr marL="0" marR="0"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C00000"/>
                    </a:solidFill>
                  </a:tcPr>
                </a:tc>
                <a:extLst>
                  <a:ext uri="{0D108BD9-81ED-4DB2-BD59-A6C34878D82A}">
                    <a16:rowId xmlns:a16="http://schemas.microsoft.com/office/drawing/2014/main" val="3199094138"/>
                  </a:ext>
                </a:extLst>
              </a:tr>
            </a:tbl>
          </a:graphicData>
        </a:graphic>
      </p:graphicFrame>
      <p:graphicFrame>
        <p:nvGraphicFramePr>
          <p:cNvPr id="11" name="Table 8">
            <a:extLst>
              <a:ext uri="{FF2B5EF4-FFF2-40B4-BE49-F238E27FC236}">
                <a16:creationId xmlns:a16="http://schemas.microsoft.com/office/drawing/2014/main" id="{9187334C-8FC8-4E1E-9AA8-4CB20BE3D24B}"/>
              </a:ext>
            </a:extLst>
          </p:cNvPr>
          <p:cNvGraphicFramePr>
            <a:graphicFrameLocks noGrp="1"/>
          </p:cNvGraphicFramePr>
          <p:nvPr/>
        </p:nvGraphicFramePr>
        <p:xfrm>
          <a:off x="620486" y="3992463"/>
          <a:ext cx="1029637" cy="949040"/>
        </p:xfrm>
        <a:graphic>
          <a:graphicData uri="http://schemas.openxmlformats.org/drawingml/2006/table">
            <a:tbl>
              <a:tblPr firstRow="1" bandRow="1">
                <a:tableStyleId>{2D5ABB26-0587-4C30-8999-92F81FD0307C}</a:tableStyleId>
              </a:tblPr>
              <a:tblGrid>
                <a:gridCol w="112916">
                  <a:extLst>
                    <a:ext uri="{9D8B030D-6E8A-4147-A177-3AD203B41FA5}">
                      <a16:colId xmlns:a16="http://schemas.microsoft.com/office/drawing/2014/main" val="1388413503"/>
                    </a:ext>
                  </a:extLst>
                </a:gridCol>
                <a:gridCol w="916721">
                  <a:extLst>
                    <a:ext uri="{9D8B030D-6E8A-4147-A177-3AD203B41FA5}">
                      <a16:colId xmlns:a16="http://schemas.microsoft.com/office/drawing/2014/main" val="3948663962"/>
                    </a:ext>
                  </a:extLst>
                </a:gridCol>
              </a:tblGrid>
              <a:tr h="180000">
                <a:tc>
                  <a:txBody>
                    <a:bodyPr/>
                    <a:lstStyle/>
                    <a:p>
                      <a:endParaRPr lang="en-GB" sz="600" dirty="0"/>
                    </a:p>
                  </a:txBody>
                  <a:tcPr marL="33944" marR="33944" marT="33944" marB="33944" anchor="ct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rgbClr val="2092CD"/>
                    </a:solidFill>
                  </a:tcPr>
                </a:tc>
                <a:tc>
                  <a:txBody>
                    <a:bodyPr/>
                    <a:lstStyle/>
                    <a:p>
                      <a:r>
                        <a:rPr lang="en-GB" sz="800" dirty="0">
                          <a:latin typeface="Open Sans" panose="020B0606030504020204" pitchFamily="34" charset="0"/>
                          <a:ea typeface="Open Sans" panose="020B0606030504020204" pitchFamily="34" charset="0"/>
                          <a:cs typeface="Open Sans" panose="020B0606030504020204" pitchFamily="34" charset="0"/>
                        </a:rPr>
                        <a:t>High</a:t>
                      </a:r>
                    </a:p>
                  </a:txBody>
                  <a:tcPr marL="33944" marR="33944" marT="33944" marB="33944" anchor="ct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2927259300"/>
                  </a:ext>
                </a:extLst>
              </a:tr>
              <a:tr h="180000">
                <a:tc>
                  <a:txBody>
                    <a:bodyPr/>
                    <a:lstStyle/>
                    <a:p>
                      <a:endParaRPr lang="en-GB" sz="600" dirty="0"/>
                    </a:p>
                  </a:txBody>
                  <a:tcPr marL="33944" marR="33944" marT="33944" marB="33944" anchor="ct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rgbClr val="92D050"/>
                    </a:solidFill>
                  </a:tcPr>
                </a:tc>
                <a:tc>
                  <a:txBody>
                    <a:bodyPr/>
                    <a:lstStyle/>
                    <a:p>
                      <a:r>
                        <a:rPr lang="en-GB" sz="800" dirty="0">
                          <a:latin typeface="Open Sans" panose="020B0606030504020204" pitchFamily="34" charset="0"/>
                          <a:ea typeface="Open Sans" panose="020B0606030504020204" pitchFamily="34" charset="0"/>
                          <a:cs typeface="Open Sans" panose="020B0606030504020204" pitchFamily="34" charset="0"/>
                        </a:rPr>
                        <a:t>Good</a:t>
                      </a:r>
                    </a:p>
                  </a:txBody>
                  <a:tcPr marL="33944" marR="33944" marT="33944" marB="33944" anchor="ct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3908604687"/>
                  </a:ext>
                </a:extLst>
              </a:tr>
              <a:tr h="180000">
                <a:tc>
                  <a:txBody>
                    <a:bodyPr/>
                    <a:lstStyle/>
                    <a:p>
                      <a:endParaRPr lang="en-GB" sz="600" dirty="0"/>
                    </a:p>
                  </a:txBody>
                  <a:tcPr marL="33944" marR="33944" marT="33944" marB="33944" anchor="ct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rgbClr val="FEFF73"/>
                    </a:solidFill>
                  </a:tcPr>
                </a:tc>
                <a:tc>
                  <a:txBody>
                    <a:bodyPr/>
                    <a:lstStyle/>
                    <a:p>
                      <a:r>
                        <a:rPr lang="en-GB" sz="800" dirty="0">
                          <a:latin typeface="Open Sans" panose="020B0606030504020204" pitchFamily="34" charset="0"/>
                          <a:ea typeface="Open Sans" panose="020B0606030504020204" pitchFamily="34" charset="0"/>
                          <a:cs typeface="Open Sans" panose="020B0606030504020204" pitchFamily="34" charset="0"/>
                        </a:rPr>
                        <a:t>Moderate</a:t>
                      </a:r>
                    </a:p>
                  </a:txBody>
                  <a:tcPr marL="33944" marR="33944" marT="33944" marB="33944" anchor="ct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3079809730"/>
                  </a:ext>
                </a:extLst>
              </a:tr>
              <a:tr h="180000">
                <a:tc>
                  <a:txBody>
                    <a:bodyPr/>
                    <a:lstStyle/>
                    <a:p>
                      <a:endParaRPr lang="en-GB" sz="600" dirty="0"/>
                    </a:p>
                  </a:txBody>
                  <a:tcPr marL="33944" marR="33944" marT="33944" marB="33944" anchor="ct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rgbClr val="F5CA7B"/>
                    </a:solidFill>
                  </a:tcPr>
                </a:tc>
                <a:tc>
                  <a:txBody>
                    <a:bodyPr/>
                    <a:lstStyle/>
                    <a:p>
                      <a:r>
                        <a:rPr lang="en-GB" sz="800" dirty="0">
                          <a:latin typeface="Open Sans" panose="020B0606030504020204" pitchFamily="34" charset="0"/>
                          <a:ea typeface="Open Sans" panose="020B0606030504020204" pitchFamily="34" charset="0"/>
                          <a:cs typeface="Open Sans" panose="020B0606030504020204" pitchFamily="34" charset="0"/>
                        </a:rPr>
                        <a:t>Poor</a:t>
                      </a:r>
                    </a:p>
                  </a:txBody>
                  <a:tcPr marL="33944" marR="33944" marT="33944" marB="33944" anchor="ct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2572813940"/>
                  </a:ext>
                </a:extLst>
              </a:tr>
              <a:tr h="180000">
                <a:tc>
                  <a:txBody>
                    <a:bodyPr/>
                    <a:lstStyle/>
                    <a:p>
                      <a:endParaRPr lang="en-GB" sz="600" dirty="0"/>
                    </a:p>
                  </a:txBody>
                  <a:tcPr marL="33944" marR="33944" marT="33944" marB="33944" anchor="ct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rgbClr val="F47C64"/>
                    </a:solidFill>
                  </a:tcPr>
                </a:tc>
                <a:tc>
                  <a:txBody>
                    <a:bodyPr/>
                    <a:lstStyle/>
                    <a:p>
                      <a:r>
                        <a:rPr lang="en-GB" sz="800" dirty="0">
                          <a:latin typeface="Open Sans" panose="020B0606030504020204" pitchFamily="34" charset="0"/>
                          <a:ea typeface="Open Sans" panose="020B0606030504020204" pitchFamily="34" charset="0"/>
                          <a:cs typeface="Open Sans" panose="020B0606030504020204" pitchFamily="34" charset="0"/>
                        </a:rPr>
                        <a:t>Bad</a:t>
                      </a:r>
                    </a:p>
                  </a:txBody>
                  <a:tcPr marL="33944" marR="33944" marT="33944" marB="33944" anchor="ct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2932545019"/>
                  </a:ext>
                </a:extLst>
              </a:tr>
            </a:tbl>
          </a:graphicData>
        </a:graphic>
      </p:graphicFrame>
      <p:sp>
        <p:nvSpPr>
          <p:cNvPr id="4" name="TextBox 3"/>
          <p:cNvSpPr txBox="1"/>
          <p:nvPr/>
        </p:nvSpPr>
        <p:spPr>
          <a:xfrm>
            <a:off x="593433" y="3713652"/>
            <a:ext cx="406971" cy="276999"/>
          </a:xfrm>
          <a:prstGeom prst="rect">
            <a:avLst/>
          </a:prstGeom>
          <a:noFill/>
        </p:spPr>
        <p:txBody>
          <a:bodyPr wrap="none" rtlCol="0">
            <a:spAutoFit/>
          </a:bodyPr>
          <a:lstStyle/>
          <a:p>
            <a:r>
              <a:rPr lang="en-GB" sz="1200" dirty="0"/>
              <a:t>Key</a:t>
            </a:r>
          </a:p>
        </p:txBody>
      </p:sp>
    </p:spTree>
    <p:extLst>
      <p:ext uri="{BB962C8B-B14F-4D97-AF65-F5344CB8AC3E}">
        <p14:creationId xmlns:p14="http://schemas.microsoft.com/office/powerpoint/2010/main" val="410067096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4000" dirty="0"/>
              <a:t>Flood risk in the Culm Catchment</a:t>
            </a:r>
          </a:p>
        </p:txBody>
      </p:sp>
      <p:sp>
        <p:nvSpPr>
          <p:cNvPr id="5" name="Content Placeholder 4"/>
          <p:cNvSpPr>
            <a:spLocks noGrp="1"/>
          </p:cNvSpPr>
          <p:nvPr>
            <p:ph sz="half" idx="2"/>
          </p:nvPr>
        </p:nvSpPr>
        <p:spPr>
          <a:xfrm>
            <a:off x="7290705" y="1319439"/>
            <a:ext cx="4629150" cy="4351338"/>
          </a:xfrm>
        </p:spPr>
        <p:txBody>
          <a:bodyPr>
            <a:noAutofit/>
          </a:bodyPr>
          <a:lstStyle/>
          <a:p>
            <a:r>
              <a:rPr lang="en-GB" sz="2400" dirty="0"/>
              <a:t>The release of water from land and into rivers can pose a threat to people living in the catchment and cause community disruption.</a:t>
            </a:r>
          </a:p>
          <a:p>
            <a:r>
              <a:rPr lang="en-GB" sz="2400" dirty="0"/>
              <a:t>Properties and infrastructure can be mapped and cross-referenced with flood risk zones to identify where there is a risk of damage or disruption. People can increase levels of preparedness to minimise potential impacts.</a:t>
            </a:r>
          </a:p>
          <a:p>
            <a:r>
              <a:rPr lang="en-GB" sz="2400" dirty="0"/>
              <a:t>The map alongside shows the areas at greatest risk from flooding and the number of properties at risk.</a:t>
            </a:r>
          </a:p>
        </p:txBody>
      </p:sp>
      <p:pic>
        <p:nvPicPr>
          <p:cNvPr id="6" name="Picture 5">
            <a:extLst>
              <a:ext uri="{FF2B5EF4-FFF2-40B4-BE49-F238E27FC236}">
                <a16:creationId xmlns:a16="http://schemas.microsoft.com/office/drawing/2014/main" id="{F6F1FEAB-BCCA-4356-AF9B-529842AE74F9}"/>
              </a:ext>
            </a:extLst>
          </p:cNvPr>
          <p:cNvPicPr>
            <a:picLocks noChangeAspect="1"/>
          </p:cNvPicPr>
          <p:nvPr/>
        </p:nvPicPr>
        <p:blipFill>
          <a:blip r:embed="rId2" cstate="print">
            <a:extLst>
              <a:ext uri="{28A0092B-C50C-407E-A947-70E740481C1C}">
                <a14:useLocalDpi xmlns:a14="http://schemas.microsoft.com/office/drawing/2010/main"/>
              </a:ext>
            </a:extLst>
          </a:blip>
          <a:srcRect/>
          <a:stretch/>
        </p:blipFill>
        <p:spPr>
          <a:xfrm>
            <a:off x="416378" y="1672263"/>
            <a:ext cx="6695851" cy="4713694"/>
          </a:xfrm>
          <a:prstGeom prst="rect">
            <a:avLst/>
          </a:prstGeom>
          <a:ln>
            <a:solidFill>
              <a:schemeClr val="tx1"/>
            </a:solidFill>
          </a:ln>
        </p:spPr>
      </p:pic>
    </p:spTree>
    <p:extLst>
      <p:ext uri="{BB962C8B-B14F-4D97-AF65-F5344CB8AC3E}">
        <p14:creationId xmlns:p14="http://schemas.microsoft.com/office/powerpoint/2010/main" val="246478888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4000" dirty="0"/>
              <a:t>River Culm (</a:t>
            </a:r>
            <a:r>
              <a:rPr lang="en-GB" sz="4000" dirty="0" err="1"/>
              <a:t>Culmstock</a:t>
            </a:r>
            <a:r>
              <a:rPr lang="en-GB" sz="4000" dirty="0"/>
              <a:t>) - river regime</a:t>
            </a:r>
          </a:p>
        </p:txBody>
      </p:sp>
      <p:sp>
        <p:nvSpPr>
          <p:cNvPr id="5" name="Content Placeholder 4"/>
          <p:cNvSpPr>
            <a:spLocks noGrp="1"/>
          </p:cNvSpPr>
          <p:nvPr>
            <p:ph sz="half" idx="2"/>
          </p:nvPr>
        </p:nvSpPr>
        <p:spPr>
          <a:xfrm>
            <a:off x="6172201" y="1790130"/>
            <a:ext cx="5617028" cy="4351338"/>
          </a:xfrm>
        </p:spPr>
        <p:txBody>
          <a:bodyPr>
            <a:noAutofit/>
          </a:bodyPr>
          <a:lstStyle/>
          <a:p>
            <a:r>
              <a:rPr lang="en-GB" sz="2400" dirty="0"/>
              <a:t>The graph shows long-term river levels of the River Culm at </a:t>
            </a:r>
            <a:r>
              <a:rPr lang="en-GB" sz="2400" dirty="0" err="1"/>
              <a:t>Culmstock</a:t>
            </a:r>
            <a:r>
              <a:rPr lang="en-GB" sz="2400" dirty="0"/>
              <a:t>. </a:t>
            </a:r>
          </a:p>
          <a:p>
            <a:r>
              <a:rPr lang="en-GB" sz="2400" dirty="0"/>
              <a:t>The usual range (90% occurrence) is between 0.17m and 0.7m (green line).</a:t>
            </a:r>
          </a:p>
          <a:p>
            <a:r>
              <a:rPr lang="en-GB" sz="2400" dirty="0"/>
              <a:t>Highest level ever recorded is 2.17m (21 November 2012).</a:t>
            </a:r>
          </a:p>
          <a:p>
            <a:r>
              <a:rPr lang="en-GB" sz="2400" dirty="0"/>
              <a:t>The graph indicates winter peaks of discharge which account for all occasions when levels exceeded 0.7m.</a:t>
            </a:r>
          </a:p>
          <a:p>
            <a:r>
              <a:rPr lang="en-GB" sz="2400" dirty="0"/>
              <a:t>The River Culm responds quickly to winter rainfall events, when soils are saturated and vegetation growth in minimal.</a:t>
            </a:r>
          </a:p>
        </p:txBody>
      </p:sp>
      <p:pic>
        <p:nvPicPr>
          <p:cNvPr id="6" name="Picture 5"/>
          <p:cNvPicPr/>
          <p:nvPr/>
        </p:nvPicPr>
        <p:blipFill rotWithShape="1">
          <a:blip r:embed="rId2"/>
          <a:srcRect l="22697" t="17079" r="23743" b="43161"/>
          <a:stretch/>
        </p:blipFill>
        <p:spPr>
          <a:xfrm>
            <a:off x="481691" y="1898194"/>
            <a:ext cx="5339444" cy="4135211"/>
          </a:xfrm>
          <a:prstGeom prst="rect">
            <a:avLst/>
          </a:prstGeom>
          <a:ln>
            <a:solidFill>
              <a:schemeClr val="tx1"/>
            </a:solidFill>
          </a:ln>
        </p:spPr>
      </p:pic>
      <p:sp>
        <p:nvSpPr>
          <p:cNvPr id="7" name="Rectangle 6"/>
          <p:cNvSpPr/>
          <p:nvPr/>
        </p:nvSpPr>
        <p:spPr>
          <a:xfrm>
            <a:off x="481691" y="6232463"/>
            <a:ext cx="5761449" cy="369332"/>
          </a:xfrm>
          <a:prstGeom prst="rect">
            <a:avLst/>
          </a:prstGeom>
        </p:spPr>
        <p:txBody>
          <a:bodyPr wrap="none">
            <a:spAutoFit/>
          </a:bodyPr>
          <a:lstStyle/>
          <a:p>
            <a:r>
              <a:rPr lang="en-GB" dirty="0">
                <a:hlinkClick r:id="rId3"/>
              </a:rPr>
              <a:t>https://riverlevels.uk/river-culm-culmstock#.YQwSyYj0mUk</a:t>
            </a:r>
            <a:r>
              <a:rPr lang="en-GB" dirty="0"/>
              <a:t>  </a:t>
            </a:r>
          </a:p>
        </p:txBody>
      </p:sp>
    </p:spTree>
    <p:extLst>
      <p:ext uri="{BB962C8B-B14F-4D97-AF65-F5344CB8AC3E}">
        <p14:creationId xmlns:p14="http://schemas.microsoft.com/office/powerpoint/2010/main" val="297147086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GB" dirty="0"/>
              <a:t>River Culm flooding near Hele, 2016</a:t>
            </a:r>
          </a:p>
        </p:txBody>
      </p:sp>
      <p:pic>
        <p:nvPicPr>
          <p:cNvPr id="7170" name="Picture 2" descr="https://wrt.org.uk/wp-content/uploads/2019/07/culm-flood-feb-2016-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34985" y="1681845"/>
            <a:ext cx="7651945" cy="4713803"/>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6" name="Rectangle 5"/>
          <p:cNvSpPr/>
          <p:nvPr/>
        </p:nvSpPr>
        <p:spPr>
          <a:xfrm>
            <a:off x="3112957" y="6486729"/>
            <a:ext cx="6096000" cy="276999"/>
          </a:xfrm>
          <a:prstGeom prst="rect">
            <a:avLst/>
          </a:prstGeom>
        </p:spPr>
        <p:txBody>
          <a:bodyPr>
            <a:spAutoFit/>
          </a:bodyPr>
          <a:lstStyle/>
          <a:p>
            <a:r>
              <a:rPr lang="en-GB" sz="1200" dirty="0">
                <a:hlinkClick r:id="rId3"/>
              </a:rPr>
              <a:t>https://wrt.org.uk/wp-content/uploads/2019/07/culm-flood-feb-2016-3.jpg</a:t>
            </a:r>
            <a:r>
              <a:rPr lang="en-GB" sz="1200" dirty="0"/>
              <a:t> </a:t>
            </a:r>
          </a:p>
        </p:txBody>
      </p:sp>
    </p:spTree>
    <p:extLst>
      <p:ext uri="{BB962C8B-B14F-4D97-AF65-F5344CB8AC3E}">
        <p14:creationId xmlns:p14="http://schemas.microsoft.com/office/powerpoint/2010/main" val="306724355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Flooding at Hele, 2012</a:t>
            </a:r>
          </a:p>
        </p:txBody>
      </p:sp>
      <p:pic>
        <p:nvPicPr>
          <p:cNvPr id="6146" name="Picture 2" descr="https://connectingtheculm.com/wp-content/uploads/2020/06/Hele-crossing-flood-model.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9470" y="1948316"/>
            <a:ext cx="5182011" cy="3521756"/>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6148" name="Picture 4" descr="https://connectingtheculm.com/wp-content/uploads/2020/06/Hele-crossing-flooding-2012.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00019" y="1948316"/>
            <a:ext cx="5516182" cy="3521756"/>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1359385" y="5775557"/>
            <a:ext cx="8984191" cy="646331"/>
          </a:xfrm>
          <a:prstGeom prst="rect">
            <a:avLst/>
          </a:prstGeom>
          <a:noFill/>
          <a:ln>
            <a:solidFill>
              <a:schemeClr val="tx1"/>
            </a:solidFill>
          </a:ln>
        </p:spPr>
        <p:txBody>
          <a:bodyPr wrap="none" rtlCol="0">
            <a:spAutoFit/>
          </a:bodyPr>
          <a:lstStyle/>
          <a:p>
            <a:r>
              <a:rPr lang="en-GB" dirty="0"/>
              <a:t>Flooding at Hele in 2012 resulted in the temporary closure of the mainline railway connecting</a:t>
            </a:r>
          </a:p>
          <a:p>
            <a:r>
              <a:rPr lang="en-GB" dirty="0"/>
              <a:t>the south-west to the rest of the UK. Property and industrial premises were inundated.</a:t>
            </a:r>
          </a:p>
        </p:txBody>
      </p:sp>
      <p:sp>
        <p:nvSpPr>
          <p:cNvPr id="6" name="Rectangle 5"/>
          <p:cNvSpPr/>
          <p:nvPr/>
        </p:nvSpPr>
        <p:spPr>
          <a:xfrm>
            <a:off x="3048000" y="6502177"/>
            <a:ext cx="4552950" cy="276999"/>
          </a:xfrm>
          <a:prstGeom prst="rect">
            <a:avLst/>
          </a:prstGeom>
        </p:spPr>
        <p:txBody>
          <a:bodyPr wrap="square">
            <a:spAutoFit/>
          </a:bodyPr>
          <a:lstStyle/>
          <a:p>
            <a:r>
              <a:rPr lang="en-GB" sz="1200" dirty="0">
                <a:hlinkClick r:id="rId4"/>
              </a:rPr>
              <a:t>https://connectingtheculm.com/climate-change-and-the-river-culm/</a:t>
            </a:r>
            <a:r>
              <a:rPr lang="en-GB" sz="1200" dirty="0"/>
              <a:t> </a:t>
            </a:r>
          </a:p>
        </p:txBody>
      </p:sp>
    </p:spTree>
    <p:extLst>
      <p:ext uri="{BB962C8B-B14F-4D97-AF65-F5344CB8AC3E}">
        <p14:creationId xmlns:p14="http://schemas.microsoft.com/office/powerpoint/2010/main" val="176284164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Why is the River Culm so ‘flashy’?</a:t>
            </a:r>
          </a:p>
        </p:txBody>
      </p:sp>
      <p:sp>
        <p:nvSpPr>
          <p:cNvPr id="4" name="Content Placeholder 3"/>
          <p:cNvSpPr>
            <a:spLocks noGrp="1"/>
          </p:cNvSpPr>
          <p:nvPr>
            <p:ph sz="half" idx="2"/>
          </p:nvPr>
        </p:nvSpPr>
        <p:spPr>
          <a:xfrm>
            <a:off x="6131378" y="1526722"/>
            <a:ext cx="5845630" cy="4351338"/>
          </a:xfrm>
        </p:spPr>
        <p:txBody>
          <a:bodyPr>
            <a:noAutofit/>
          </a:bodyPr>
          <a:lstStyle/>
          <a:p>
            <a:r>
              <a:rPr lang="en-GB" sz="2400" dirty="0"/>
              <a:t>River levels (and discharge) respond quickly to significant rainfall events, especially in the winter period.</a:t>
            </a:r>
          </a:p>
          <a:p>
            <a:r>
              <a:rPr lang="en-GB" sz="2400" dirty="0"/>
              <a:t>As a result, the river regime can be described as ‘flashy’, with river levels rising and falling quite rapidly in a few hours.</a:t>
            </a:r>
          </a:p>
          <a:p>
            <a:r>
              <a:rPr lang="en-GB" sz="2400" dirty="0"/>
              <a:t> Minor flooding over fields, and occasionally roads, is common</a:t>
            </a:r>
          </a:p>
          <a:p>
            <a:r>
              <a:rPr lang="en-GB" sz="2400" dirty="0"/>
              <a:t>Factors contributing to the River Culm’s flashy nature includes geology, soils, land use and urbanisation.</a:t>
            </a:r>
          </a:p>
          <a:p>
            <a:r>
              <a:rPr lang="en-GB" sz="2400" dirty="0"/>
              <a:t>Climate change poses significant challenges for the future.</a:t>
            </a:r>
          </a:p>
        </p:txBody>
      </p:sp>
      <p:pic>
        <p:nvPicPr>
          <p:cNvPr id="4098" name="Picture 2" descr="Climate change and the River Culm – Connecting the Cul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4155" y="1955006"/>
            <a:ext cx="5318125" cy="3988594"/>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5" name="Rectangle 4"/>
          <p:cNvSpPr/>
          <p:nvPr/>
        </p:nvSpPr>
        <p:spPr>
          <a:xfrm>
            <a:off x="909181" y="6110292"/>
            <a:ext cx="4708071" cy="276999"/>
          </a:xfrm>
          <a:prstGeom prst="rect">
            <a:avLst/>
          </a:prstGeom>
        </p:spPr>
        <p:txBody>
          <a:bodyPr wrap="square">
            <a:spAutoFit/>
          </a:bodyPr>
          <a:lstStyle/>
          <a:p>
            <a:r>
              <a:rPr lang="en-GB" sz="1200" dirty="0">
                <a:hlinkClick r:id="rId3"/>
              </a:rPr>
              <a:t>https://connectingtheculm.com/climate-change-and-the-river-culm/</a:t>
            </a:r>
            <a:r>
              <a:rPr lang="en-GB" sz="1200" dirty="0"/>
              <a:t> </a:t>
            </a:r>
          </a:p>
        </p:txBody>
      </p:sp>
      <p:sp>
        <p:nvSpPr>
          <p:cNvPr id="6" name="TextBox 5"/>
          <p:cNvSpPr txBox="1"/>
          <p:nvPr/>
        </p:nvSpPr>
        <p:spPr>
          <a:xfrm>
            <a:off x="604155" y="1489013"/>
            <a:ext cx="2405787" cy="369332"/>
          </a:xfrm>
          <a:prstGeom prst="rect">
            <a:avLst/>
          </a:prstGeom>
          <a:noFill/>
          <a:ln>
            <a:solidFill>
              <a:schemeClr val="tx1"/>
            </a:solidFill>
          </a:ln>
        </p:spPr>
        <p:txBody>
          <a:bodyPr wrap="none" rtlCol="0">
            <a:spAutoFit/>
          </a:bodyPr>
          <a:lstStyle/>
          <a:p>
            <a:r>
              <a:rPr lang="en-GB" dirty="0">
                <a:solidFill>
                  <a:srgbClr val="FF0000"/>
                </a:solidFill>
              </a:rPr>
              <a:t>River Culm floods, 2012</a:t>
            </a:r>
          </a:p>
        </p:txBody>
      </p:sp>
    </p:spTree>
    <p:extLst>
      <p:ext uri="{BB962C8B-B14F-4D97-AF65-F5344CB8AC3E}">
        <p14:creationId xmlns:p14="http://schemas.microsoft.com/office/powerpoint/2010/main" val="73947145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GB" sz="4000" dirty="0"/>
              <a:t>Factors contributing to flooding of the River Culm</a:t>
            </a:r>
          </a:p>
        </p:txBody>
      </p:sp>
      <p:sp>
        <p:nvSpPr>
          <p:cNvPr id="6" name="Content Placeholder 5"/>
          <p:cNvSpPr>
            <a:spLocks noGrp="1"/>
          </p:cNvSpPr>
          <p:nvPr>
            <p:ph idx="1"/>
          </p:nvPr>
        </p:nvSpPr>
        <p:spPr/>
        <p:txBody>
          <a:bodyPr/>
          <a:lstStyle/>
          <a:p>
            <a:pPr marL="0" indent="0">
              <a:buNone/>
            </a:pPr>
            <a:r>
              <a:rPr lang="en-GB" dirty="0"/>
              <a:t>There are several factors contributing to flooding and to the relatively ‘flashy’ nature of the river in response to rainfall events:</a:t>
            </a:r>
          </a:p>
          <a:p>
            <a:r>
              <a:rPr lang="en-GB" dirty="0"/>
              <a:t>Geology</a:t>
            </a:r>
          </a:p>
          <a:p>
            <a:r>
              <a:rPr lang="en-GB" dirty="0"/>
              <a:t>Soils</a:t>
            </a:r>
          </a:p>
          <a:p>
            <a:r>
              <a:rPr lang="en-GB" dirty="0"/>
              <a:t>Land use (including urbanisation)</a:t>
            </a:r>
          </a:p>
          <a:p>
            <a:pPr marL="0" indent="0">
              <a:buNone/>
            </a:pPr>
            <a:endParaRPr lang="en-GB" dirty="0"/>
          </a:p>
          <a:p>
            <a:pPr marL="0" indent="0">
              <a:buNone/>
            </a:pPr>
            <a:r>
              <a:rPr lang="en-GB" dirty="0"/>
              <a:t>Climate change is likely to impact on the river’s future responsiveness as rainfall is likely to increase in volume and intensity.</a:t>
            </a:r>
          </a:p>
          <a:p>
            <a:pPr marL="0" indent="0">
              <a:buNone/>
            </a:pPr>
            <a:r>
              <a:rPr lang="en-GB" dirty="0"/>
              <a:t>Nature-based solutions offer sustainable options for adaptation.</a:t>
            </a:r>
          </a:p>
          <a:p>
            <a:pPr marL="0" indent="0">
              <a:buNone/>
            </a:pPr>
            <a:endParaRPr lang="en-GB" dirty="0"/>
          </a:p>
        </p:txBody>
      </p:sp>
    </p:spTree>
    <p:extLst>
      <p:ext uri="{BB962C8B-B14F-4D97-AF65-F5344CB8AC3E}">
        <p14:creationId xmlns:p14="http://schemas.microsoft.com/office/powerpoint/2010/main" val="255347275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River Culm catchment - geology</a:t>
            </a:r>
          </a:p>
        </p:txBody>
      </p:sp>
      <p:pic>
        <p:nvPicPr>
          <p:cNvPr id="5" name="Picture 4">
            <a:extLst>
              <a:ext uri="{FF2B5EF4-FFF2-40B4-BE49-F238E27FC236}">
                <a16:creationId xmlns:a16="http://schemas.microsoft.com/office/drawing/2014/main" id="{64B21292-210A-4B47-A15C-D3A4EC4A5275}"/>
              </a:ext>
            </a:extLst>
          </p:cNvPr>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482138" y="2124095"/>
            <a:ext cx="5248519" cy="3694813"/>
          </a:xfrm>
          <a:prstGeom prst="rect">
            <a:avLst/>
          </a:prstGeom>
          <a:ln>
            <a:solidFill>
              <a:schemeClr val="tx1"/>
            </a:solidFill>
          </a:ln>
        </p:spPr>
      </p:pic>
      <p:pic>
        <p:nvPicPr>
          <p:cNvPr id="6" name="Content Placeholder 5">
            <a:extLst>
              <a:ext uri="{FF2B5EF4-FFF2-40B4-BE49-F238E27FC236}">
                <a16:creationId xmlns:a16="http://schemas.microsoft.com/office/drawing/2014/main" id="{E9183F1C-5138-4F80-A2B7-29FF797D3746}"/>
              </a:ext>
            </a:extLst>
          </p:cNvPr>
          <p:cNvPicPr>
            <a:picLocks noGrp="1" noChangeAspect="1"/>
          </p:cNvPicPr>
          <p:nvPr>
            <p:ph sz="half" idx="1"/>
          </p:nvPr>
        </p:nvPicPr>
        <p:blipFill rotWithShape="1">
          <a:blip r:embed="rId3" cstate="print">
            <a:extLst>
              <a:ext uri="{28A0092B-C50C-407E-A947-70E740481C1C}">
                <a14:useLocalDpi xmlns:a14="http://schemas.microsoft.com/office/drawing/2010/main"/>
              </a:ext>
            </a:extLst>
          </a:blip>
          <a:srcRect/>
          <a:stretch/>
        </p:blipFill>
        <p:spPr>
          <a:xfrm>
            <a:off x="4367744" y="4784471"/>
            <a:ext cx="931025" cy="523702"/>
          </a:xfrm>
          <a:prstGeom prst="rect">
            <a:avLst/>
          </a:prstGeom>
        </p:spPr>
      </p:pic>
      <p:pic>
        <p:nvPicPr>
          <p:cNvPr id="7" name="Content Placeholder 6">
            <a:extLst>
              <a:ext uri="{FF2B5EF4-FFF2-40B4-BE49-F238E27FC236}">
                <a16:creationId xmlns:a16="http://schemas.microsoft.com/office/drawing/2014/main" id="{03548EB4-17DD-44EE-8BFA-D70EED659451}"/>
              </a:ext>
            </a:extLst>
          </p:cNvPr>
          <p:cNvPicPr>
            <a:picLocks noGrp="1" noChangeAspect="1"/>
          </p:cNvPicPr>
          <p:nvPr>
            <p:ph sz="half" idx="2"/>
          </p:nvPr>
        </p:nvPicPr>
        <p:blipFill rotWithShape="1">
          <a:blip r:embed="rId4" cstate="print">
            <a:extLst>
              <a:ext uri="{28A0092B-C50C-407E-A947-70E740481C1C}">
                <a14:useLocalDpi xmlns:a14="http://schemas.microsoft.com/office/drawing/2010/main"/>
              </a:ext>
            </a:extLst>
          </a:blip>
          <a:srcRect/>
          <a:stretch/>
        </p:blipFill>
        <p:spPr>
          <a:xfrm>
            <a:off x="6028213" y="2124095"/>
            <a:ext cx="5446644" cy="2237015"/>
          </a:xfrm>
          <a:prstGeom prst="rect">
            <a:avLst/>
          </a:prstGeom>
        </p:spPr>
      </p:pic>
      <p:sp>
        <p:nvSpPr>
          <p:cNvPr id="8" name="TextBox 7"/>
          <p:cNvSpPr txBox="1"/>
          <p:nvPr/>
        </p:nvSpPr>
        <p:spPr>
          <a:xfrm>
            <a:off x="5994961" y="4895578"/>
            <a:ext cx="5534792" cy="923330"/>
          </a:xfrm>
          <a:prstGeom prst="rect">
            <a:avLst/>
          </a:prstGeom>
          <a:noFill/>
          <a:ln>
            <a:solidFill>
              <a:schemeClr val="tx1"/>
            </a:solidFill>
          </a:ln>
        </p:spPr>
        <p:txBody>
          <a:bodyPr wrap="square" rtlCol="0">
            <a:spAutoFit/>
          </a:bodyPr>
          <a:lstStyle/>
          <a:p>
            <a:r>
              <a:rPr lang="en-GB" i="1" dirty="0" err="1"/>
              <a:t>Diamicton</a:t>
            </a:r>
            <a:r>
              <a:rPr lang="en-GB" dirty="0"/>
              <a:t> deposits are impermeable ‘clay caps’ that increase surface runoff and increase the risk of flooding in the upper, eastern parts of the catchment.</a:t>
            </a:r>
          </a:p>
        </p:txBody>
      </p:sp>
      <p:cxnSp>
        <p:nvCxnSpPr>
          <p:cNvPr id="10" name="Straight Arrow Connector 9"/>
          <p:cNvCxnSpPr/>
          <p:nvPr/>
        </p:nvCxnSpPr>
        <p:spPr>
          <a:xfrm flipH="1" flipV="1">
            <a:off x="4904509" y="3449782"/>
            <a:ext cx="1090452" cy="1445796"/>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flipH="1" flipV="1">
            <a:off x="3926379" y="4142201"/>
            <a:ext cx="2068582" cy="753377"/>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 name="TextBox 2"/>
          <p:cNvSpPr txBox="1"/>
          <p:nvPr/>
        </p:nvSpPr>
        <p:spPr>
          <a:xfrm>
            <a:off x="728378" y="6074229"/>
            <a:ext cx="9442713" cy="646331"/>
          </a:xfrm>
          <a:prstGeom prst="rect">
            <a:avLst/>
          </a:prstGeom>
          <a:noFill/>
          <a:ln>
            <a:solidFill>
              <a:schemeClr val="tx1"/>
            </a:solidFill>
          </a:ln>
        </p:spPr>
        <p:txBody>
          <a:bodyPr wrap="none" rtlCol="0">
            <a:spAutoFit/>
          </a:bodyPr>
          <a:lstStyle/>
          <a:p>
            <a:r>
              <a:rPr lang="en-GB" dirty="0"/>
              <a:t>The presence of </a:t>
            </a:r>
            <a:r>
              <a:rPr lang="en-GB" dirty="0" err="1"/>
              <a:t>diamicton</a:t>
            </a:r>
            <a:r>
              <a:rPr lang="en-GB" dirty="0"/>
              <a:t> (impermeable clay caps) in the upper catchment promotes rapid runoff,</a:t>
            </a:r>
          </a:p>
          <a:p>
            <a:r>
              <a:rPr lang="en-GB" dirty="0"/>
              <a:t>increasing the flood risk  downstream. </a:t>
            </a:r>
          </a:p>
        </p:txBody>
      </p:sp>
    </p:spTree>
    <p:extLst>
      <p:ext uri="{BB962C8B-B14F-4D97-AF65-F5344CB8AC3E}">
        <p14:creationId xmlns:p14="http://schemas.microsoft.com/office/powerpoint/2010/main" val="271473411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River Culm catchment - soils</a:t>
            </a:r>
          </a:p>
        </p:txBody>
      </p:sp>
      <p:sp>
        <p:nvSpPr>
          <p:cNvPr id="4" name="Content Placeholder 3"/>
          <p:cNvSpPr>
            <a:spLocks noGrp="1"/>
          </p:cNvSpPr>
          <p:nvPr>
            <p:ph sz="half" idx="2"/>
          </p:nvPr>
        </p:nvSpPr>
        <p:spPr/>
        <p:txBody>
          <a:bodyPr>
            <a:normAutofit fontScale="85000" lnSpcReduction="10000"/>
          </a:bodyPr>
          <a:lstStyle/>
          <a:p>
            <a:r>
              <a:rPr lang="en-GB" dirty="0"/>
              <a:t>Soils have the potential to store water, reducing surface runoff and lowering the flood risk.</a:t>
            </a:r>
          </a:p>
          <a:p>
            <a:r>
              <a:rPr lang="en-GB" dirty="0"/>
              <a:t>Loam and sandy soils are permeable enabling water to infiltrate and transfer more slowly than surface runoff.</a:t>
            </a:r>
          </a:p>
          <a:p>
            <a:r>
              <a:rPr lang="en-GB" dirty="0"/>
              <a:t>Clay soils are impermeable and can become saturated and waterlogged increasing surface runoff.</a:t>
            </a:r>
          </a:p>
          <a:p>
            <a:r>
              <a:rPr lang="en-GB" dirty="0"/>
              <a:t>Peaty soils, associated with wetland mires, store water effectively thereby reducing the flood risk.</a:t>
            </a:r>
          </a:p>
        </p:txBody>
      </p:sp>
      <p:pic>
        <p:nvPicPr>
          <p:cNvPr id="5" name="Picture 4">
            <a:extLst>
              <a:ext uri="{FF2B5EF4-FFF2-40B4-BE49-F238E27FC236}">
                <a16:creationId xmlns:a16="http://schemas.microsoft.com/office/drawing/2014/main" id="{0B848E0F-6DD8-43DE-8164-AAB45A48A043}"/>
              </a:ext>
            </a:extLst>
          </p:cNvPr>
          <p:cNvPicPr>
            <a:picLocks noChangeAspect="1"/>
          </p:cNvPicPr>
          <p:nvPr/>
        </p:nvPicPr>
        <p:blipFill>
          <a:blip r:embed="rId2" cstate="print">
            <a:extLst>
              <a:ext uri="{28A0092B-C50C-407E-A947-70E740481C1C}">
                <a14:useLocalDpi xmlns:a14="http://schemas.microsoft.com/office/drawing/2010/main"/>
              </a:ext>
            </a:extLst>
          </a:blip>
          <a:srcRect/>
          <a:stretch/>
        </p:blipFill>
        <p:spPr>
          <a:xfrm>
            <a:off x="452379" y="1950352"/>
            <a:ext cx="5626800" cy="3961113"/>
          </a:xfrm>
          <a:prstGeom prst="rect">
            <a:avLst/>
          </a:prstGeom>
          <a:ln>
            <a:solidFill>
              <a:schemeClr val="tx1"/>
            </a:solidFill>
          </a:ln>
        </p:spPr>
      </p:pic>
      <p:pic>
        <p:nvPicPr>
          <p:cNvPr id="6" name="Picture 5">
            <a:extLst>
              <a:ext uri="{FF2B5EF4-FFF2-40B4-BE49-F238E27FC236}">
                <a16:creationId xmlns:a16="http://schemas.microsoft.com/office/drawing/2014/main" id="{1C8438C6-48E2-453A-B0AC-DE64E55D313B}"/>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4897858" y="4875471"/>
            <a:ext cx="1099678" cy="942939"/>
          </a:xfrm>
          <a:prstGeom prst="rect">
            <a:avLst/>
          </a:prstGeom>
          <a:ln>
            <a:solidFill>
              <a:schemeClr val="tx1"/>
            </a:solidFill>
          </a:ln>
        </p:spPr>
      </p:pic>
    </p:spTree>
    <p:extLst>
      <p:ext uri="{BB962C8B-B14F-4D97-AF65-F5344CB8AC3E}">
        <p14:creationId xmlns:p14="http://schemas.microsoft.com/office/powerpoint/2010/main" val="256638336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4000" dirty="0">
                <a:solidFill>
                  <a:prstClr val="black"/>
                </a:solidFill>
              </a:rPr>
              <a:t>River Culm catchment: land use</a:t>
            </a:r>
            <a:endParaRPr lang="en-GB" dirty="0"/>
          </a:p>
        </p:txBody>
      </p:sp>
      <p:sp>
        <p:nvSpPr>
          <p:cNvPr id="4" name="Content Placeholder 3"/>
          <p:cNvSpPr>
            <a:spLocks noGrp="1"/>
          </p:cNvSpPr>
          <p:nvPr>
            <p:ph sz="half" idx="2"/>
          </p:nvPr>
        </p:nvSpPr>
        <p:spPr>
          <a:xfrm>
            <a:off x="6188529" y="1572532"/>
            <a:ext cx="5181600" cy="4351338"/>
          </a:xfrm>
        </p:spPr>
        <p:txBody>
          <a:bodyPr>
            <a:normAutofit lnSpcReduction="10000"/>
          </a:bodyPr>
          <a:lstStyle/>
          <a:p>
            <a:r>
              <a:rPr lang="en-GB" sz="2400" dirty="0"/>
              <a:t>The majority of the Culm catchment is agricultural (87%) comprising improved grassland (62%) and arable (25%).</a:t>
            </a:r>
          </a:p>
          <a:p>
            <a:r>
              <a:rPr lang="en-GB" sz="2400" dirty="0"/>
              <a:t>Intensive agriculture practises can lead to soil compaction increasing the flood risk.</a:t>
            </a:r>
          </a:p>
          <a:p>
            <a:r>
              <a:rPr lang="en-GB" sz="2400" dirty="0"/>
              <a:t>Woodland covers 9% of the catchment</a:t>
            </a:r>
          </a:p>
          <a:p>
            <a:r>
              <a:rPr lang="en-GB" sz="2400" dirty="0"/>
              <a:t>Urban and suburban land uses comprise about 4% only, however, impermeable surfaces and drains can exacerbate the local flood risk. </a:t>
            </a:r>
          </a:p>
        </p:txBody>
      </p:sp>
      <p:pic>
        <p:nvPicPr>
          <p:cNvPr id="5" name="Content Placeholder 4">
            <a:extLst>
              <a:ext uri="{FF2B5EF4-FFF2-40B4-BE49-F238E27FC236}">
                <a16:creationId xmlns:a16="http://schemas.microsoft.com/office/drawing/2014/main" id="{2A4EFD70-E7D8-48F1-BB2B-CB821672203D}"/>
              </a:ext>
            </a:extLst>
          </p:cNvPr>
          <p:cNvPicPr>
            <a:picLocks noGrp="1" noChangeAspect="1"/>
          </p:cNvPicPr>
          <p:nvPr>
            <p:ph sz="half" idx="1"/>
          </p:nvPr>
        </p:nvPicPr>
        <p:blipFill>
          <a:blip r:embed="rId2" cstate="print">
            <a:extLst>
              <a:ext uri="{28A0092B-C50C-407E-A947-70E740481C1C}">
                <a14:useLocalDpi xmlns:a14="http://schemas.microsoft.com/office/drawing/2010/main"/>
              </a:ext>
            </a:extLst>
          </a:blip>
          <a:srcRect/>
          <a:stretch/>
        </p:blipFill>
        <p:spPr>
          <a:xfrm>
            <a:off x="797379" y="1572442"/>
            <a:ext cx="5181600" cy="3649388"/>
          </a:xfrm>
          <a:prstGeom prst="rect">
            <a:avLst/>
          </a:prstGeom>
          <a:ln>
            <a:solidFill>
              <a:schemeClr val="tx1"/>
            </a:solidFill>
          </a:ln>
        </p:spPr>
      </p:pic>
      <p:graphicFrame>
        <p:nvGraphicFramePr>
          <p:cNvPr id="6" name="Chart 5">
            <a:extLst>
              <a:ext uri="{FF2B5EF4-FFF2-40B4-BE49-F238E27FC236}">
                <a16:creationId xmlns:a16="http://schemas.microsoft.com/office/drawing/2014/main" id="{188CD31B-C085-4568-ACB9-D6A04485FDBF}"/>
              </a:ext>
            </a:extLst>
          </p:cNvPr>
          <p:cNvGraphicFramePr>
            <a:graphicFrameLocks/>
          </p:cNvGraphicFramePr>
          <p:nvPr/>
        </p:nvGraphicFramePr>
        <p:xfrm>
          <a:off x="1859150" y="5176157"/>
          <a:ext cx="2843478" cy="178380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39126273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Teaching resources</a:t>
            </a:r>
          </a:p>
        </p:txBody>
      </p:sp>
      <p:sp>
        <p:nvSpPr>
          <p:cNvPr id="3" name="Content Placeholder 2"/>
          <p:cNvSpPr>
            <a:spLocks noGrp="1"/>
          </p:cNvSpPr>
          <p:nvPr>
            <p:ph idx="1"/>
          </p:nvPr>
        </p:nvSpPr>
        <p:spPr/>
        <p:txBody>
          <a:bodyPr>
            <a:normAutofit/>
          </a:bodyPr>
          <a:lstStyle/>
          <a:p>
            <a:pPr marL="0" indent="0">
              <a:buNone/>
            </a:pPr>
            <a:r>
              <a:rPr lang="en-GB" dirty="0"/>
              <a:t>There are two sets of resources:</a:t>
            </a:r>
          </a:p>
          <a:p>
            <a:pPr marL="514350" indent="-514350">
              <a:buAutoNum type="arabicPeriod"/>
            </a:pPr>
            <a:r>
              <a:rPr lang="en-GB" dirty="0"/>
              <a:t>A </a:t>
            </a:r>
            <a:r>
              <a:rPr lang="en-GB" dirty="0" err="1"/>
              <a:t>Powerpoint</a:t>
            </a:r>
            <a:r>
              <a:rPr lang="en-GB" dirty="0"/>
              <a:t> presentation providing students with an illustrated study of the water cycle focusing on the River Culm catchment. The presentation begins with an overview of the global water cycle before focusing on the River Culm case study. The components of the drainage basin system are discussed in relation to the flashiness of the river’s response to rainfall events. </a:t>
            </a:r>
          </a:p>
          <a:p>
            <a:pPr marL="514350" indent="-514350">
              <a:buAutoNum type="arabicPeriod"/>
            </a:pPr>
            <a:r>
              <a:rPr lang="en-GB" dirty="0"/>
              <a:t>This </a:t>
            </a:r>
            <a:r>
              <a:rPr lang="en-GB" dirty="0" err="1"/>
              <a:t>Powerpoint</a:t>
            </a:r>
            <a:r>
              <a:rPr lang="en-GB" dirty="0"/>
              <a:t> presentation providing Teachers’ Notes including a selection of activities and references (slides 4-9). </a:t>
            </a:r>
          </a:p>
        </p:txBody>
      </p:sp>
    </p:spTree>
    <p:extLst>
      <p:ext uri="{BB962C8B-B14F-4D97-AF65-F5344CB8AC3E}">
        <p14:creationId xmlns:p14="http://schemas.microsoft.com/office/powerpoint/2010/main" val="34151079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4000" dirty="0"/>
              <a:t>River Culm catchment - soils and farming</a:t>
            </a:r>
          </a:p>
        </p:txBody>
      </p:sp>
      <p:sp>
        <p:nvSpPr>
          <p:cNvPr id="4" name="Content Placeholder 3"/>
          <p:cNvSpPr>
            <a:spLocks noGrp="1"/>
          </p:cNvSpPr>
          <p:nvPr>
            <p:ph sz="half" idx="2"/>
          </p:nvPr>
        </p:nvSpPr>
        <p:spPr>
          <a:xfrm>
            <a:off x="6172199" y="1763486"/>
            <a:ext cx="5763987" cy="4607769"/>
          </a:xfrm>
        </p:spPr>
        <p:txBody>
          <a:bodyPr>
            <a:normAutofit/>
          </a:bodyPr>
          <a:lstStyle/>
          <a:p>
            <a:r>
              <a:rPr lang="en-GB" sz="2400" dirty="0"/>
              <a:t>Intensive farming on the upland clay plateau has compacted soils, promoting surface runoff and increasing the flood risk</a:t>
            </a:r>
          </a:p>
          <a:p>
            <a:r>
              <a:rPr lang="en-GB" sz="2400" dirty="0"/>
              <a:t>Heathland and woodland restoration help to increase soil permeability.</a:t>
            </a:r>
          </a:p>
          <a:p>
            <a:r>
              <a:rPr lang="en-GB" sz="2400" dirty="0"/>
              <a:t>In the lowland catchment (Triassic mudstones and Permian sandstones), soil erosion is an issue reducing permeability.</a:t>
            </a:r>
          </a:p>
          <a:p>
            <a:r>
              <a:rPr lang="en-GB" sz="2400" dirty="0"/>
              <a:t>Maize (animal fodder) is harvested late often during wet conditions. This leads to compaction and reduces soil permeability, increasing the flood risk.</a:t>
            </a:r>
          </a:p>
        </p:txBody>
      </p:sp>
      <p:pic>
        <p:nvPicPr>
          <p:cNvPr id="5" name="Picture 2" descr="https://connectingtheculm.com/wp-content/uploads/2021/01/wet-woodland-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9781" y="2198579"/>
            <a:ext cx="5039320" cy="3582642"/>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6" name="Rectangle 5"/>
          <p:cNvSpPr/>
          <p:nvPr/>
        </p:nvSpPr>
        <p:spPr>
          <a:xfrm>
            <a:off x="744899" y="6297777"/>
            <a:ext cx="5089085" cy="369332"/>
          </a:xfrm>
          <a:prstGeom prst="rect">
            <a:avLst/>
          </a:prstGeom>
        </p:spPr>
        <p:txBody>
          <a:bodyPr wrap="none">
            <a:spAutoFit/>
          </a:bodyPr>
          <a:lstStyle/>
          <a:p>
            <a:r>
              <a:rPr lang="en-GB" dirty="0">
                <a:hlinkClick r:id="rId3"/>
              </a:rPr>
              <a:t>https://connectingtheculm.com/discover-the-culm/</a:t>
            </a:r>
            <a:r>
              <a:rPr lang="en-GB" dirty="0"/>
              <a:t> </a:t>
            </a:r>
          </a:p>
        </p:txBody>
      </p:sp>
      <p:sp>
        <p:nvSpPr>
          <p:cNvPr id="7" name="TextBox 6"/>
          <p:cNvSpPr txBox="1"/>
          <p:nvPr/>
        </p:nvSpPr>
        <p:spPr>
          <a:xfrm>
            <a:off x="769781" y="1690008"/>
            <a:ext cx="4764894" cy="369332"/>
          </a:xfrm>
          <a:prstGeom prst="rect">
            <a:avLst/>
          </a:prstGeom>
          <a:noFill/>
          <a:ln>
            <a:solidFill>
              <a:schemeClr val="tx1"/>
            </a:solidFill>
          </a:ln>
        </p:spPr>
        <p:txBody>
          <a:bodyPr wrap="none" rtlCol="0">
            <a:spAutoFit/>
          </a:bodyPr>
          <a:lstStyle/>
          <a:p>
            <a:r>
              <a:rPr lang="en-GB" dirty="0"/>
              <a:t>Natural wet woodland habitat in the Upper Culm</a:t>
            </a:r>
          </a:p>
        </p:txBody>
      </p:sp>
    </p:spTree>
    <p:extLst>
      <p:ext uri="{BB962C8B-B14F-4D97-AF65-F5344CB8AC3E}">
        <p14:creationId xmlns:p14="http://schemas.microsoft.com/office/powerpoint/2010/main" val="364582926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4000" dirty="0"/>
              <a:t>River Culm catchment - urbanisation</a:t>
            </a:r>
          </a:p>
        </p:txBody>
      </p:sp>
      <p:sp>
        <p:nvSpPr>
          <p:cNvPr id="4" name="Content Placeholder 3"/>
          <p:cNvSpPr>
            <a:spLocks noGrp="1"/>
          </p:cNvSpPr>
          <p:nvPr>
            <p:ph sz="half" idx="2"/>
          </p:nvPr>
        </p:nvSpPr>
        <p:spPr/>
        <p:txBody>
          <a:bodyPr>
            <a:normAutofit fontScale="77500" lnSpcReduction="20000"/>
          </a:bodyPr>
          <a:lstStyle/>
          <a:p>
            <a:r>
              <a:rPr lang="en-GB" dirty="0"/>
              <a:t>In 2017, the government announced plans for several new ‘Garden Villages’ including Culm Garden Village in </a:t>
            </a:r>
            <a:r>
              <a:rPr lang="en-GB" dirty="0" err="1"/>
              <a:t>Cullompton</a:t>
            </a:r>
            <a:r>
              <a:rPr lang="en-GB" dirty="0"/>
              <a:t>.</a:t>
            </a:r>
          </a:p>
          <a:p>
            <a:r>
              <a:rPr lang="en-GB" dirty="0"/>
              <a:t>The new village will provide up to 5,000 new homes together with shops, employment, schools and health care facilities.</a:t>
            </a:r>
          </a:p>
          <a:p>
            <a:r>
              <a:rPr lang="en-GB" dirty="0"/>
              <a:t>Urbanisation can increase surface runoff by replacing permeable surfaces with concrete and tarmac. </a:t>
            </a:r>
          </a:p>
          <a:p>
            <a:r>
              <a:rPr lang="en-GB" dirty="0"/>
              <a:t>New developments need to address the issue by developing Sustainable Drainage Systems (</a:t>
            </a:r>
            <a:r>
              <a:rPr lang="en-GB" dirty="0" err="1"/>
              <a:t>SuDS</a:t>
            </a:r>
            <a:r>
              <a:rPr lang="en-GB" dirty="0"/>
              <a:t>) involving permeable surfaces and flood storage and other Nature-Based Solutions (NBS)</a:t>
            </a:r>
          </a:p>
        </p:txBody>
      </p:sp>
      <p:pic>
        <p:nvPicPr>
          <p:cNvPr id="1026" name="Picture 2" descr="Culm Valley Garden Village £300k cash boost welcomed - Devon Liv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2531" y="1937658"/>
            <a:ext cx="5857875" cy="3895725"/>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5" name="Rectangle 4"/>
          <p:cNvSpPr/>
          <p:nvPr/>
        </p:nvSpPr>
        <p:spPr>
          <a:xfrm>
            <a:off x="302531" y="6170554"/>
            <a:ext cx="6096000" cy="276999"/>
          </a:xfrm>
          <a:prstGeom prst="rect">
            <a:avLst/>
          </a:prstGeom>
        </p:spPr>
        <p:txBody>
          <a:bodyPr>
            <a:spAutoFit/>
          </a:bodyPr>
          <a:lstStyle/>
          <a:p>
            <a:r>
              <a:rPr lang="en-GB" sz="1200" dirty="0">
                <a:hlinkClick r:id="rId3"/>
              </a:rPr>
              <a:t>https://www.devonlive.com/news/devon-news/culm-valley-garden-village-300k-2555847</a:t>
            </a:r>
            <a:r>
              <a:rPr lang="en-GB" sz="1200" dirty="0"/>
              <a:t> </a:t>
            </a:r>
          </a:p>
        </p:txBody>
      </p:sp>
    </p:spTree>
    <p:extLst>
      <p:ext uri="{BB962C8B-B14F-4D97-AF65-F5344CB8AC3E}">
        <p14:creationId xmlns:p14="http://schemas.microsoft.com/office/powerpoint/2010/main" val="166759939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4000" dirty="0"/>
              <a:t>Impact of urbanisation on the water cycle</a:t>
            </a:r>
          </a:p>
        </p:txBody>
      </p:sp>
      <p:sp>
        <p:nvSpPr>
          <p:cNvPr id="4" name="Content Placeholder 3"/>
          <p:cNvSpPr>
            <a:spLocks noGrp="1"/>
          </p:cNvSpPr>
          <p:nvPr>
            <p:ph sz="half" idx="2"/>
          </p:nvPr>
        </p:nvSpPr>
        <p:spPr/>
        <p:txBody>
          <a:bodyPr>
            <a:normAutofit fontScale="85000" lnSpcReduction="20000"/>
          </a:bodyPr>
          <a:lstStyle/>
          <a:p>
            <a:pPr marL="0" indent="0">
              <a:buNone/>
            </a:pPr>
            <a:r>
              <a:rPr lang="en-GB" dirty="0"/>
              <a:t>The process of urbanisation has significant impacts on stores and transfers in the water cycle:</a:t>
            </a:r>
          </a:p>
          <a:p>
            <a:r>
              <a:rPr lang="en-GB" dirty="0"/>
              <a:t>Removal of vegetation reduces interception, evapotranspiration and infiltration. Surface runoff is increased.</a:t>
            </a:r>
          </a:p>
          <a:p>
            <a:r>
              <a:rPr lang="en-GB" dirty="0"/>
              <a:t>Replacing vegetation with artificial impermeable surfaces reduces infiltration and increases surface runoff.</a:t>
            </a:r>
          </a:p>
          <a:p>
            <a:r>
              <a:rPr lang="en-GB" dirty="0"/>
              <a:t>Urbanisation can speed up the transfer of water and increase the flood risk. </a:t>
            </a:r>
          </a:p>
        </p:txBody>
      </p:sp>
      <p:pic>
        <p:nvPicPr>
          <p:cNvPr id="1026" name="Picture 2" descr="Hydrographs and Recurrence Intervals - The British Geograph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6636" y="1708605"/>
            <a:ext cx="5172757" cy="4594225"/>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5" name="Rectangle 4"/>
          <p:cNvSpPr/>
          <p:nvPr/>
        </p:nvSpPr>
        <p:spPr>
          <a:xfrm>
            <a:off x="506636" y="6395456"/>
            <a:ext cx="7018565" cy="276999"/>
          </a:xfrm>
          <a:prstGeom prst="rect">
            <a:avLst/>
          </a:prstGeom>
        </p:spPr>
        <p:txBody>
          <a:bodyPr wrap="square">
            <a:spAutoFit/>
          </a:bodyPr>
          <a:lstStyle/>
          <a:p>
            <a:r>
              <a:rPr lang="en-GB" sz="1200" dirty="0">
                <a:hlinkClick r:id="rId3"/>
              </a:rPr>
              <a:t>http://thebritishgeographer.weebly.com/hydrographs-recurrence-intervals-and-drainage-basin-responses.html</a:t>
            </a:r>
            <a:r>
              <a:rPr lang="en-GB" sz="1200" dirty="0"/>
              <a:t> </a:t>
            </a:r>
          </a:p>
        </p:txBody>
      </p:sp>
    </p:spTree>
    <p:extLst>
      <p:ext uri="{BB962C8B-B14F-4D97-AF65-F5344CB8AC3E}">
        <p14:creationId xmlns:p14="http://schemas.microsoft.com/office/powerpoint/2010/main" val="112621397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4000" dirty="0"/>
              <a:t>Sustainable Drainage Systems (</a:t>
            </a:r>
            <a:r>
              <a:rPr lang="en-GB" sz="4000" dirty="0" err="1"/>
              <a:t>SuDS</a:t>
            </a:r>
            <a:r>
              <a:rPr lang="en-GB" sz="4000" dirty="0"/>
              <a:t>)</a:t>
            </a:r>
          </a:p>
        </p:txBody>
      </p:sp>
      <p:sp>
        <p:nvSpPr>
          <p:cNvPr id="4" name="Content Placeholder 3"/>
          <p:cNvSpPr>
            <a:spLocks noGrp="1"/>
          </p:cNvSpPr>
          <p:nvPr>
            <p:ph sz="half" idx="2"/>
          </p:nvPr>
        </p:nvSpPr>
        <p:spPr>
          <a:xfrm>
            <a:off x="8030816" y="1689972"/>
            <a:ext cx="3980370" cy="4486991"/>
          </a:xfrm>
        </p:spPr>
        <p:txBody>
          <a:bodyPr>
            <a:normAutofit/>
          </a:bodyPr>
          <a:lstStyle/>
          <a:p>
            <a:r>
              <a:rPr lang="en-GB" sz="2400" dirty="0"/>
              <a:t>Sustainable Drainage Systems (</a:t>
            </a:r>
            <a:r>
              <a:rPr lang="en-GB" sz="2400" dirty="0" err="1"/>
              <a:t>SuDs</a:t>
            </a:r>
            <a:r>
              <a:rPr lang="en-GB" sz="2400" dirty="0"/>
              <a:t>) helps reduce surface runoff from urban areas like the proposed Culm Garden Village.</a:t>
            </a:r>
          </a:p>
          <a:p>
            <a:r>
              <a:rPr lang="en-GB" sz="2400" dirty="0"/>
              <a:t>Infiltration in the soil, and water storage is encouraged.  </a:t>
            </a:r>
          </a:p>
          <a:p>
            <a:r>
              <a:rPr lang="en-GB" sz="2400" dirty="0"/>
              <a:t>The diagram shows ten ways that runoff can be reduced by sustainable drainage systems. </a:t>
            </a:r>
          </a:p>
        </p:txBody>
      </p:sp>
      <p:sp>
        <p:nvSpPr>
          <p:cNvPr id="5" name="Rectangle 4"/>
          <p:cNvSpPr/>
          <p:nvPr/>
        </p:nvSpPr>
        <p:spPr>
          <a:xfrm>
            <a:off x="302531" y="6170554"/>
            <a:ext cx="6096000" cy="276999"/>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hlinkClick r:id="rId2"/>
              </a:rPr>
              <a:t>Sustainable Drainage Systems – </a:t>
            </a:r>
            <a:r>
              <a:rPr lang="en-GB" sz="1200" dirty="0" err="1">
                <a:hlinkClick r:id="rId2"/>
              </a:rPr>
              <a:t>SuDS</a:t>
            </a:r>
            <a:r>
              <a:rPr lang="en-GB" sz="1200" dirty="0">
                <a:hlinkClick r:id="rId2"/>
              </a:rPr>
              <a:t> – </a:t>
            </a:r>
            <a:r>
              <a:rPr lang="en-GB" sz="1200" dirty="0" err="1">
                <a:hlinkClick r:id="rId2"/>
              </a:rPr>
              <a:t>Hidrología</a:t>
            </a:r>
            <a:r>
              <a:rPr lang="en-GB" sz="1200" dirty="0">
                <a:hlinkClick r:id="rId2"/>
              </a:rPr>
              <a:t> Sustainable (hidrologiasostenible.com)</a:t>
            </a:r>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F9653585-09E1-412C-A8CD-EBA76F3B3E52}"/>
              </a:ext>
            </a:extLst>
          </p:cNvPr>
          <p:cNvPicPr>
            <a:picLocks noChangeAspect="1"/>
          </p:cNvPicPr>
          <p:nvPr/>
        </p:nvPicPr>
        <p:blipFill>
          <a:blip r:embed="rId3"/>
          <a:stretch>
            <a:fillRect/>
          </a:stretch>
        </p:blipFill>
        <p:spPr>
          <a:xfrm>
            <a:off x="170011" y="1689972"/>
            <a:ext cx="7892746" cy="4480582"/>
          </a:xfrm>
          <a:prstGeom prst="rect">
            <a:avLst/>
          </a:prstGeom>
          <a:ln>
            <a:solidFill>
              <a:schemeClr val="tx1"/>
            </a:solidFill>
          </a:ln>
        </p:spPr>
      </p:pic>
    </p:spTree>
    <p:extLst>
      <p:ext uri="{BB962C8B-B14F-4D97-AF65-F5344CB8AC3E}">
        <p14:creationId xmlns:p14="http://schemas.microsoft.com/office/powerpoint/2010/main" val="123606112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4000" dirty="0"/>
              <a:t>Climate change and flood risk</a:t>
            </a:r>
          </a:p>
        </p:txBody>
      </p:sp>
      <p:sp>
        <p:nvSpPr>
          <p:cNvPr id="4" name="Content Placeholder 3"/>
          <p:cNvSpPr>
            <a:spLocks noGrp="1"/>
          </p:cNvSpPr>
          <p:nvPr>
            <p:ph sz="half" idx="2"/>
          </p:nvPr>
        </p:nvSpPr>
        <p:spPr>
          <a:xfrm>
            <a:off x="6164036" y="1657576"/>
            <a:ext cx="5739493" cy="4351338"/>
          </a:xfrm>
        </p:spPr>
        <p:txBody>
          <a:bodyPr>
            <a:noAutofit/>
          </a:bodyPr>
          <a:lstStyle/>
          <a:p>
            <a:pPr marL="0" indent="0">
              <a:buNone/>
            </a:pPr>
            <a:r>
              <a:rPr lang="en-GB" sz="2400" dirty="0"/>
              <a:t>Climate change is already having an impact in the South West:</a:t>
            </a:r>
          </a:p>
          <a:p>
            <a:r>
              <a:rPr lang="en-GB" sz="2400" dirty="0"/>
              <a:t>Average annual rainfall is 10% higher than in 1961.</a:t>
            </a:r>
          </a:p>
          <a:p>
            <a:r>
              <a:rPr lang="en-GB" sz="2400" dirty="0"/>
              <a:t>Rainfall is becoming more seasonal, with a decrease of 9% in summer and increase in autumn (28%) and winter (16%).</a:t>
            </a:r>
          </a:p>
          <a:p>
            <a:r>
              <a:rPr lang="en-GB" sz="2400" dirty="0"/>
              <a:t>Winters are milder, with 21 fewer air frost days than in 1961.</a:t>
            </a:r>
          </a:p>
          <a:p>
            <a:r>
              <a:rPr lang="en-GB" sz="2400" dirty="0"/>
              <a:t>By 2080, winter rainfall will increase (20-50%) and summer rainfall decrease (30-40%). This may increase the risk of winter flooding.</a:t>
            </a:r>
          </a:p>
        </p:txBody>
      </p:sp>
      <p:pic>
        <p:nvPicPr>
          <p:cNvPr id="11266" name="Picture 2" descr="https://connectingtheculm.com/wp-content/uploads/2021/06/Culm-flooding-Ellerhayes-bridge-small.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9990" y="2122714"/>
            <a:ext cx="5181600" cy="38862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639989" y="1616528"/>
            <a:ext cx="2076659" cy="369332"/>
          </a:xfrm>
          <a:prstGeom prst="rect">
            <a:avLst/>
          </a:prstGeom>
          <a:noFill/>
          <a:ln>
            <a:solidFill>
              <a:schemeClr val="tx1"/>
            </a:solidFill>
          </a:ln>
        </p:spPr>
        <p:txBody>
          <a:bodyPr wrap="none" rtlCol="0">
            <a:spAutoFit/>
          </a:bodyPr>
          <a:lstStyle/>
          <a:p>
            <a:r>
              <a:rPr lang="en-GB" dirty="0"/>
              <a:t>Flooding at </a:t>
            </a:r>
            <a:r>
              <a:rPr lang="en-GB" dirty="0" err="1"/>
              <a:t>Killerton</a:t>
            </a:r>
            <a:endParaRPr lang="en-GB" dirty="0"/>
          </a:p>
        </p:txBody>
      </p:sp>
      <p:sp>
        <p:nvSpPr>
          <p:cNvPr id="6" name="Rectangle 5"/>
          <p:cNvSpPr/>
          <p:nvPr/>
        </p:nvSpPr>
        <p:spPr>
          <a:xfrm>
            <a:off x="712696" y="6216134"/>
            <a:ext cx="5089085" cy="369332"/>
          </a:xfrm>
          <a:prstGeom prst="rect">
            <a:avLst/>
          </a:prstGeom>
        </p:spPr>
        <p:txBody>
          <a:bodyPr wrap="none">
            <a:spAutoFit/>
          </a:bodyPr>
          <a:lstStyle/>
          <a:p>
            <a:r>
              <a:rPr lang="en-GB" dirty="0">
                <a:hlinkClick r:id="rId3"/>
              </a:rPr>
              <a:t>https://connectingtheculm.com/discover-the-culm/</a:t>
            </a:r>
            <a:r>
              <a:rPr lang="en-GB" dirty="0"/>
              <a:t> </a:t>
            </a:r>
          </a:p>
        </p:txBody>
      </p:sp>
    </p:spTree>
    <p:extLst>
      <p:ext uri="{BB962C8B-B14F-4D97-AF65-F5344CB8AC3E}">
        <p14:creationId xmlns:p14="http://schemas.microsoft.com/office/powerpoint/2010/main" val="62479951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4000" dirty="0"/>
              <a:t>Attenuating runoff – nature-based solutions</a:t>
            </a:r>
          </a:p>
        </p:txBody>
      </p:sp>
      <p:sp>
        <p:nvSpPr>
          <p:cNvPr id="4" name="Content Placeholder 3"/>
          <p:cNvSpPr>
            <a:spLocks noGrp="1"/>
          </p:cNvSpPr>
          <p:nvPr>
            <p:ph sz="half" idx="2"/>
          </p:nvPr>
        </p:nvSpPr>
        <p:spPr/>
        <p:txBody>
          <a:bodyPr>
            <a:normAutofit fontScale="85000" lnSpcReduction="10000"/>
          </a:bodyPr>
          <a:lstStyle/>
          <a:p>
            <a:pPr marL="0" indent="0">
              <a:buNone/>
            </a:pPr>
            <a:r>
              <a:rPr lang="en-GB" dirty="0"/>
              <a:t>Attenuating (slowing down) runoff reduces the risk of flooding:</a:t>
            </a:r>
          </a:p>
          <a:p>
            <a:r>
              <a:rPr lang="en-GB" dirty="0"/>
              <a:t>Creating high flow pathways to areas of high soil permeability</a:t>
            </a:r>
          </a:p>
          <a:p>
            <a:r>
              <a:rPr lang="en-GB" dirty="0"/>
              <a:t>Using bunds or the natural topography to temporarily store water</a:t>
            </a:r>
          </a:p>
          <a:p>
            <a:r>
              <a:rPr lang="en-GB" dirty="0"/>
              <a:t>Restoration of natural channels to create wetland storage</a:t>
            </a:r>
          </a:p>
          <a:p>
            <a:r>
              <a:rPr lang="en-GB" dirty="0"/>
              <a:t>Tree planting – soils in woodlands are x67 more absorbent to water than compacted soils due to dense root networks and deep humus layer</a:t>
            </a:r>
          </a:p>
        </p:txBody>
      </p:sp>
      <p:pic>
        <p:nvPicPr>
          <p:cNvPr id="9218" name="Picture 2" descr="https://connectingtheculm.com/wp-content/uploads/2021/06/Holnicote-flood-storage-area-small-credit-National-Trus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8594" y="2261508"/>
            <a:ext cx="5410200" cy="35814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5" name="Rectangle 4"/>
          <p:cNvSpPr/>
          <p:nvPr/>
        </p:nvSpPr>
        <p:spPr>
          <a:xfrm>
            <a:off x="669152" y="5995698"/>
            <a:ext cx="5089085" cy="369332"/>
          </a:xfrm>
          <a:prstGeom prst="rect">
            <a:avLst/>
          </a:prstGeom>
        </p:spPr>
        <p:txBody>
          <a:bodyPr wrap="none">
            <a:spAutoFit/>
          </a:bodyPr>
          <a:lstStyle/>
          <a:p>
            <a:r>
              <a:rPr lang="en-GB" dirty="0">
                <a:hlinkClick r:id="rId3"/>
              </a:rPr>
              <a:t>https://connectingtheculm.com/discover-the-culm/</a:t>
            </a:r>
            <a:r>
              <a:rPr lang="en-GB" dirty="0"/>
              <a:t> </a:t>
            </a:r>
          </a:p>
        </p:txBody>
      </p:sp>
      <p:sp>
        <p:nvSpPr>
          <p:cNvPr id="6" name="TextBox 5"/>
          <p:cNvSpPr txBox="1"/>
          <p:nvPr/>
        </p:nvSpPr>
        <p:spPr>
          <a:xfrm>
            <a:off x="508594" y="1725777"/>
            <a:ext cx="5043432" cy="369332"/>
          </a:xfrm>
          <a:prstGeom prst="rect">
            <a:avLst/>
          </a:prstGeom>
          <a:noFill/>
          <a:ln>
            <a:solidFill>
              <a:schemeClr val="tx1"/>
            </a:solidFill>
          </a:ln>
        </p:spPr>
        <p:txBody>
          <a:bodyPr wrap="none" rtlCol="0">
            <a:spAutoFit/>
          </a:bodyPr>
          <a:lstStyle/>
          <a:p>
            <a:r>
              <a:rPr lang="en-GB" dirty="0"/>
              <a:t>Flood water storage using bunds at </a:t>
            </a:r>
            <a:r>
              <a:rPr lang="en-GB" dirty="0" err="1"/>
              <a:t>Holnicote</a:t>
            </a:r>
            <a:r>
              <a:rPr lang="en-GB" dirty="0"/>
              <a:t> Estate</a:t>
            </a:r>
          </a:p>
        </p:txBody>
      </p:sp>
      <p:sp>
        <p:nvSpPr>
          <p:cNvPr id="3" name="TextBox 2"/>
          <p:cNvSpPr txBox="1"/>
          <p:nvPr/>
        </p:nvSpPr>
        <p:spPr>
          <a:xfrm>
            <a:off x="6147707" y="6041864"/>
            <a:ext cx="5584862" cy="646331"/>
          </a:xfrm>
          <a:prstGeom prst="rect">
            <a:avLst/>
          </a:prstGeom>
          <a:noFill/>
          <a:ln>
            <a:solidFill>
              <a:schemeClr val="tx1"/>
            </a:solidFill>
          </a:ln>
        </p:spPr>
        <p:txBody>
          <a:bodyPr wrap="none" rtlCol="0">
            <a:spAutoFit/>
          </a:bodyPr>
          <a:lstStyle/>
          <a:p>
            <a:r>
              <a:rPr lang="en-GB" dirty="0"/>
              <a:t>Nature-based solutions involve sustainable management</a:t>
            </a:r>
          </a:p>
          <a:p>
            <a:r>
              <a:rPr lang="en-GB" dirty="0"/>
              <a:t>strategies that work with natural processes.</a:t>
            </a:r>
          </a:p>
        </p:txBody>
      </p:sp>
    </p:spTree>
    <p:extLst>
      <p:ext uri="{BB962C8B-B14F-4D97-AF65-F5344CB8AC3E}">
        <p14:creationId xmlns:p14="http://schemas.microsoft.com/office/powerpoint/2010/main" val="115200483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2800" dirty="0"/>
              <a:t>Activity: Using the photo, consider the options for attenuating runoff to reduce the responsiveness of the River Culm to rainfall events.</a:t>
            </a:r>
          </a:p>
        </p:txBody>
      </p:sp>
      <p:pic>
        <p:nvPicPr>
          <p:cNvPr id="15363"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748015" y="1800518"/>
            <a:ext cx="5955114" cy="446698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4" name="TextBox 3"/>
          <p:cNvSpPr txBox="1"/>
          <p:nvPr/>
        </p:nvSpPr>
        <p:spPr>
          <a:xfrm>
            <a:off x="9780814" y="6351814"/>
            <a:ext cx="1378904" cy="369332"/>
          </a:xfrm>
          <a:prstGeom prst="rect">
            <a:avLst/>
          </a:prstGeom>
          <a:noFill/>
        </p:spPr>
        <p:txBody>
          <a:bodyPr wrap="none" rtlCol="0">
            <a:spAutoFit/>
          </a:bodyPr>
          <a:lstStyle/>
          <a:p>
            <a:r>
              <a:rPr lang="en-GB" dirty="0"/>
              <a:t>(Culm SR 01)</a:t>
            </a:r>
          </a:p>
        </p:txBody>
      </p:sp>
    </p:spTree>
    <p:extLst>
      <p:ext uri="{BB962C8B-B14F-4D97-AF65-F5344CB8AC3E}">
        <p14:creationId xmlns:p14="http://schemas.microsoft.com/office/powerpoint/2010/main" val="418791658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2800" dirty="0"/>
              <a:t>Activity: </a:t>
            </a:r>
            <a:br>
              <a:rPr lang="en-GB" sz="2800" dirty="0"/>
            </a:br>
            <a:r>
              <a:rPr lang="en-GB" sz="2800" dirty="0"/>
              <a:t>(a) Describe the flood risk in the River Culm Catchment.</a:t>
            </a:r>
            <a:br>
              <a:rPr lang="en-GB" sz="2800" dirty="0"/>
            </a:br>
            <a:r>
              <a:rPr lang="en-GB" sz="2800" dirty="0"/>
              <a:t>(b) Suggest reasons for the variability in flood risk across the catchment.</a:t>
            </a:r>
          </a:p>
        </p:txBody>
      </p:sp>
      <p:pic>
        <p:nvPicPr>
          <p:cNvPr id="5" name="Picture 4">
            <a:extLst>
              <a:ext uri="{FF2B5EF4-FFF2-40B4-BE49-F238E27FC236}">
                <a16:creationId xmlns:a16="http://schemas.microsoft.com/office/drawing/2014/main" id="{F6F1FEAB-BCCA-4356-AF9B-529842AE74F9}"/>
              </a:ext>
            </a:extLst>
          </p:cNvPr>
          <p:cNvPicPr>
            <a:picLocks noChangeAspect="1"/>
          </p:cNvPicPr>
          <p:nvPr/>
        </p:nvPicPr>
        <p:blipFill>
          <a:blip r:embed="rId2" cstate="print">
            <a:extLst>
              <a:ext uri="{28A0092B-C50C-407E-A947-70E740481C1C}">
                <a14:useLocalDpi xmlns:a14="http://schemas.microsoft.com/office/drawing/2010/main"/>
              </a:ext>
            </a:extLst>
          </a:blip>
          <a:srcRect/>
          <a:stretch/>
        </p:blipFill>
        <p:spPr>
          <a:xfrm>
            <a:off x="2446656" y="1780752"/>
            <a:ext cx="6695851" cy="4713694"/>
          </a:xfrm>
          <a:prstGeom prst="rect">
            <a:avLst/>
          </a:prstGeom>
          <a:ln>
            <a:solidFill>
              <a:schemeClr val="tx1"/>
            </a:solidFill>
          </a:ln>
        </p:spPr>
      </p:pic>
    </p:spTree>
    <p:extLst>
      <p:ext uri="{BB962C8B-B14F-4D97-AF65-F5344CB8AC3E}">
        <p14:creationId xmlns:p14="http://schemas.microsoft.com/office/powerpoint/2010/main" val="307329414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2800" dirty="0"/>
              <a:t>Activity: Using the photo, evaluate how the effects of climate change on drainage basin stores and transfers may affect the risk of flooding in the River Culm catchment. </a:t>
            </a:r>
          </a:p>
        </p:txBody>
      </p:sp>
      <p:pic>
        <p:nvPicPr>
          <p:cNvPr id="5" name="Picture 2" descr="https://connectingtheculm.com/wp-content/uploads/2021/06/Culm-flooding-Ellerhayes-bridge-small.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73956" y="1944482"/>
            <a:ext cx="5766108" cy="4324581"/>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7612359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2800" dirty="0"/>
              <a:t>Activity: Using the photo, assess how urban developments associated with the proposed Culm Garden Village may affect the water cycle in the River Culm catchment. </a:t>
            </a:r>
          </a:p>
        </p:txBody>
      </p:sp>
      <p:pic>
        <p:nvPicPr>
          <p:cNvPr id="4" name="Picture 2" descr="Culm Valley Garden Village £300k cash boost welcomed - Devon Liv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56796" y="2092641"/>
            <a:ext cx="5857875" cy="3895725"/>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958525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GB" sz="2800" dirty="0"/>
              <a:t>Activity: With reference to the maps below, discuss the importance of woodland and soils in accounting for the relatively high proportion of runoff associated with the River Culm catchment.</a:t>
            </a:r>
          </a:p>
        </p:txBody>
      </p:sp>
      <p:pic>
        <p:nvPicPr>
          <p:cNvPr id="5" name="Picture 4">
            <a:extLst>
              <a:ext uri="{FF2B5EF4-FFF2-40B4-BE49-F238E27FC236}">
                <a16:creationId xmlns:a16="http://schemas.microsoft.com/office/drawing/2014/main" id="{5B5627CD-14F3-4E07-AD06-B44087FF1290}"/>
              </a:ext>
            </a:extLst>
          </p:cNvPr>
          <p:cNvPicPr>
            <a:picLocks noChangeAspect="1"/>
          </p:cNvPicPr>
          <p:nvPr/>
        </p:nvPicPr>
        <p:blipFill>
          <a:blip r:embed="rId2" cstate="print">
            <a:extLst>
              <a:ext uri="{28A0092B-C50C-407E-A947-70E740481C1C}">
                <a14:useLocalDpi xmlns:a14="http://schemas.microsoft.com/office/drawing/2010/main"/>
              </a:ext>
            </a:extLst>
          </a:blip>
          <a:srcRect/>
          <a:stretch/>
        </p:blipFill>
        <p:spPr>
          <a:xfrm>
            <a:off x="1238945" y="2282679"/>
            <a:ext cx="5141822" cy="3620622"/>
          </a:xfrm>
          <a:prstGeom prst="round2SameRect">
            <a:avLst>
              <a:gd name="adj1" fmla="val 50000"/>
              <a:gd name="adj2" fmla="val 0"/>
            </a:avLst>
          </a:prstGeom>
        </p:spPr>
      </p:pic>
      <p:pic>
        <p:nvPicPr>
          <p:cNvPr id="6" name="Picture 5">
            <a:extLst>
              <a:ext uri="{FF2B5EF4-FFF2-40B4-BE49-F238E27FC236}">
                <a16:creationId xmlns:a16="http://schemas.microsoft.com/office/drawing/2014/main" id="{0B848E0F-6DD8-43DE-8164-AAB45A48A043}"/>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6496994" y="1942188"/>
            <a:ext cx="5626800" cy="3961113"/>
          </a:xfrm>
          <a:prstGeom prst="rect">
            <a:avLst/>
          </a:prstGeom>
        </p:spPr>
      </p:pic>
      <p:pic>
        <p:nvPicPr>
          <p:cNvPr id="7" name="Picture 6">
            <a:extLst>
              <a:ext uri="{FF2B5EF4-FFF2-40B4-BE49-F238E27FC236}">
                <a16:creationId xmlns:a16="http://schemas.microsoft.com/office/drawing/2014/main" id="{1C8438C6-48E2-453A-B0AC-DE64E55D313B}"/>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10474067" y="4793829"/>
            <a:ext cx="1099678" cy="942939"/>
          </a:xfrm>
          <a:prstGeom prst="rect">
            <a:avLst/>
          </a:prstGeom>
        </p:spPr>
      </p:pic>
    </p:spTree>
    <p:extLst>
      <p:ext uri="{BB962C8B-B14F-4D97-AF65-F5344CB8AC3E}">
        <p14:creationId xmlns:p14="http://schemas.microsoft.com/office/powerpoint/2010/main" val="113628107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GB" dirty="0"/>
              <a:t>Activities</a:t>
            </a:r>
          </a:p>
        </p:txBody>
      </p:sp>
      <p:sp>
        <p:nvSpPr>
          <p:cNvPr id="6" name="Content Placeholder 5"/>
          <p:cNvSpPr>
            <a:spLocks noGrp="1"/>
          </p:cNvSpPr>
          <p:nvPr>
            <p:ph idx="1"/>
          </p:nvPr>
        </p:nvSpPr>
        <p:spPr>
          <a:xfrm>
            <a:off x="853699" y="1399422"/>
            <a:ext cx="10515600" cy="4351338"/>
          </a:xfrm>
        </p:spPr>
        <p:txBody>
          <a:bodyPr>
            <a:normAutofit fontScale="25000" lnSpcReduction="20000"/>
          </a:bodyPr>
          <a:lstStyle/>
          <a:p>
            <a:pPr marL="0" indent="0">
              <a:buNone/>
            </a:pPr>
            <a:r>
              <a:rPr lang="en-GB" sz="5600" dirty="0"/>
              <a:t>Further student activities may include:</a:t>
            </a:r>
          </a:p>
          <a:p>
            <a:pPr>
              <a:lnSpc>
                <a:spcPct val="120000"/>
              </a:lnSpc>
            </a:pPr>
            <a:r>
              <a:rPr lang="en-GB" sz="5600" dirty="0"/>
              <a:t>Using a simple diagram, outline the role of river basins within the global water cycle.</a:t>
            </a:r>
          </a:p>
          <a:p>
            <a:pPr>
              <a:lnSpc>
                <a:spcPct val="120000"/>
              </a:lnSpc>
            </a:pPr>
            <a:r>
              <a:rPr lang="en-GB" sz="5600" dirty="0"/>
              <a:t>Draw a sketch of the River Culm’s river regime (annual hydrograph). Write annotations to describe and suggest reasons for its pattern. </a:t>
            </a:r>
          </a:p>
          <a:p>
            <a:pPr>
              <a:lnSpc>
                <a:spcPct val="120000"/>
              </a:lnSpc>
            </a:pPr>
            <a:r>
              <a:rPr lang="en-GB" sz="5600" dirty="0"/>
              <a:t>With reference to the drainage basin system, evaluate the physical factors contributing to the Culm’s responsiveness to winter rainfall and the risk of flooding.</a:t>
            </a:r>
          </a:p>
          <a:p>
            <a:pPr>
              <a:lnSpc>
                <a:spcPct val="120000"/>
              </a:lnSpc>
            </a:pPr>
            <a:r>
              <a:rPr lang="en-GB" sz="5600" dirty="0"/>
              <a:t>Evaluate the importance of human factors such as farming and urbanisation in contributing to the high proportion of runoff experienced in the River Culm catchment. To what extent has this impacted on water quality in the Culm Catchment?</a:t>
            </a:r>
          </a:p>
          <a:p>
            <a:pPr>
              <a:lnSpc>
                <a:spcPct val="120000"/>
              </a:lnSpc>
            </a:pPr>
            <a:r>
              <a:rPr lang="en-GB" sz="5600" dirty="0"/>
              <a:t>Suggest how SUDS may mitigate the problem of flooding in urban river catchments.</a:t>
            </a:r>
          </a:p>
          <a:p>
            <a:pPr>
              <a:lnSpc>
                <a:spcPct val="120000"/>
              </a:lnSpc>
            </a:pPr>
            <a:r>
              <a:rPr lang="en-GB" sz="5600" dirty="0"/>
              <a:t>Assess the role of nature-based solutions in attenuating runoff and reducing the risk of flooding.</a:t>
            </a:r>
          </a:p>
          <a:p>
            <a:pPr>
              <a:lnSpc>
                <a:spcPct val="120000"/>
              </a:lnSpc>
            </a:pPr>
            <a:r>
              <a:rPr lang="en-GB" sz="5600" dirty="0"/>
              <a:t>Investigate the River Culm’s river regime using the interactive gauging station data at </a:t>
            </a:r>
            <a:r>
              <a:rPr lang="en-GB" sz="5600" dirty="0">
                <a:hlinkClick r:id="rId2"/>
              </a:rPr>
              <a:t>https://riverlevels.uk/river-culm-culmstock#.YQwSyYj0mUk</a:t>
            </a:r>
            <a:r>
              <a:rPr lang="en-GB" sz="5600" dirty="0"/>
              <a:t> </a:t>
            </a:r>
          </a:p>
          <a:p>
            <a:pPr marL="0" indent="0">
              <a:lnSpc>
                <a:spcPct val="120000"/>
              </a:lnSpc>
              <a:buNone/>
            </a:pPr>
            <a:r>
              <a:rPr lang="en-GB" sz="5600" b="1" dirty="0"/>
              <a:t>Geography NEA</a:t>
            </a:r>
          </a:p>
          <a:p>
            <a:pPr marL="0" indent="0">
              <a:lnSpc>
                <a:spcPct val="120000"/>
              </a:lnSpc>
              <a:buNone/>
            </a:pPr>
            <a:r>
              <a:rPr lang="en-GB" sz="5600" dirty="0"/>
              <a:t>There are several opportunities for individual research enquiries focusing on the water cycle in small river basins such as the River Culm. For example, comparative studies can be made of infiltration rates in different types of soil or on different slopes. Interception can be studied under different types of tree to assess which is most effective. (See </a:t>
            </a:r>
            <a:r>
              <a:rPr lang="en-GB" sz="5600" dirty="0">
                <a:hlinkClick r:id="rId3"/>
              </a:rPr>
              <a:t>https://www.geography-fieldwork.org/a-level/water-carbon/hydrology/method/</a:t>
            </a:r>
            <a:r>
              <a:rPr lang="en-GB" sz="5600" dirty="0"/>
              <a:t> for further details). </a:t>
            </a:r>
          </a:p>
          <a:p>
            <a:pPr marL="0" indent="0">
              <a:lnSpc>
                <a:spcPct val="120000"/>
              </a:lnSpc>
              <a:buNone/>
            </a:pPr>
            <a:r>
              <a:rPr lang="en-GB" sz="5600" dirty="0"/>
              <a:t>Journey along Culm from </a:t>
            </a:r>
            <a:r>
              <a:rPr lang="en-GB" sz="5600" dirty="0" err="1"/>
              <a:t>Uffculme</a:t>
            </a:r>
            <a:r>
              <a:rPr lang="en-GB" sz="5600" dirty="0"/>
              <a:t> to </a:t>
            </a:r>
            <a:r>
              <a:rPr lang="en-GB" sz="5600" dirty="0" err="1"/>
              <a:t>Culmstock</a:t>
            </a:r>
            <a:r>
              <a:rPr lang="en-GB" sz="5600" dirty="0"/>
              <a:t> - </a:t>
            </a:r>
            <a:r>
              <a:rPr lang="en-GB" sz="5600" dirty="0">
                <a:hlinkClick r:id="rId4"/>
              </a:rPr>
              <a:t>https://www.youtube.com/watch?v=hhN-gSE8lus</a:t>
            </a:r>
            <a:r>
              <a:rPr lang="en-GB" sz="5600" dirty="0"/>
              <a:t>  </a:t>
            </a:r>
          </a:p>
          <a:p>
            <a:pPr marL="0" indent="0">
              <a:lnSpc>
                <a:spcPct val="120000"/>
              </a:lnSpc>
              <a:buNone/>
            </a:pPr>
            <a:r>
              <a:rPr lang="en-GB" sz="5600" dirty="0"/>
              <a:t>Aerial Dimensions - </a:t>
            </a:r>
            <a:r>
              <a:rPr lang="en-GB" sz="5600" dirty="0">
                <a:hlinkClick r:id="rId5"/>
              </a:rPr>
              <a:t>https://connectingtheculm.com/discover-the-culm/</a:t>
            </a:r>
            <a:r>
              <a:rPr lang="en-GB" sz="5600" dirty="0"/>
              <a:t> </a:t>
            </a:r>
          </a:p>
          <a:p>
            <a:pPr marL="0" indent="0">
              <a:lnSpc>
                <a:spcPct val="120000"/>
              </a:lnSpc>
              <a:buNone/>
            </a:pPr>
            <a:endParaRPr lang="en-GB" sz="5600" dirty="0"/>
          </a:p>
          <a:p>
            <a:pPr marL="0" indent="0">
              <a:buNone/>
            </a:pPr>
            <a:endParaRPr lang="en-GB" dirty="0"/>
          </a:p>
          <a:p>
            <a:pPr marL="0" indent="0">
              <a:buNone/>
            </a:pPr>
            <a:endParaRPr lang="en-GB" dirty="0"/>
          </a:p>
          <a:p>
            <a:endParaRPr lang="en-GB" sz="5900" dirty="0"/>
          </a:p>
          <a:p>
            <a:pPr marL="0" indent="0">
              <a:buNone/>
            </a:pPr>
            <a:endParaRPr lang="en-GB" sz="5900" dirty="0"/>
          </a:p>
          <a:p>
            <a:endParaRPr lang="en-GB" dirty="0"/>
          </a:p>
          <a:p>
            <a:pPr marL="0" indent="0">
              <a:buNone/>
            </a:pPr>
            <a:endParaRPr lang="en-GB" dirty="0"/>
          </a:p>
        </p:txBody>
      </p:sp>
    </p:spTree>
    <p:extLst>
      <p:ext uri="{BB962C8B-B14F-4D97-AF65-F5344CB8AC3E}">
        <p14:creationId xmlns:p14="http://schemas.microsoft.com/office/powerpoint/2010/main" val="377057553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2849</Words>
  <Application>Microsoft Office PowerPoint</Application>
  <PresentationFormat>Widescreen</PresentationFormat>
  <Paragraphs>226</Paragraphs>
  <Slides>35</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35</vt:i4>
      </vt:variant>
    </vt:vector>
  </HeadingPairs>
  <TitlesOfParts>
    <vt:vector size="41" baseType="lpstr">
      <vt:lpstr>Arial</vt:lpstr>
      <vt:lpstr>Calibri</vt:lpstr>
      <vt:lpstr>Calibri Light</vt:lpstr>
      <vt:lpstr>Open Sans</vt:lpstr>
      <vt:lpstr>Open Sans Semibold</vt:lpstr>
      <vt:lpstr>Office Theme</vt:lpstr>
      <vt:lpstr>Water Cycle – A-level resource pack</vt:lpstr>
      <vt:lpstr>The water cycle in the River Culm catchment</vt:lpstr>
      <vt:lpstr>Teaching resources</vt:lpstr>
      <vt:lpstr>Activity: Using the photo, consider the options for attenuating runoff to reduce the responsiveness of the River Culm to rainfall events.</vt:lpstr>
      <vt:lpstr>Activity:  (a) Describe the flood risk in the River Culm Catchment. (b) Suggest reasons for the variability in flood risk across the catchment.</vt:lpstr>
      <vt:lpstr>Activity: Using the photo, evaluate how the effects of climate change on drainage basin stores and transfers may affect the risk of flooding in the River Culm catchment. </vt:lpstr>
      <vt:lpstr>Activity: Using the photo, assess how urban developments associated with the proposed Culm Garden Village may affect the water cycle in the River Culm catchment. </vt:lpstr>
      <vt:lpstr>Activity: With reference to the maps below, discuss the importance of woodland and soils in accounting for the relatively high proportion of runoff associated with the River Culm catchment.</vt:lpstr>
      <vt:lpstr>Activities</vt:lpstr>
      <vt:lpstr>References</vt:lpstr>
      <vt:lpstr>Water Cycle – A-level resource pack</vt:lpstr>
      <vt:lpstr>Global water cycle</vt:lpstr>
      <vt:lpstr>Distribution of Earth’s water</vt:lpstr>
      <vt:lpstr>Drainage basin system</vt:lpstr>
      <vt:lpstr>Drainage basin system – key terminology</vt:lpstr>
      <vt:lpstr>The River Culm drainage basin</vt:lpstr>
      <vt:lpstr>People in the Culm Catchment</vt:lpstr>
      <vt:lpstr>Water resources in the Culm Catchment</vt:lpstr>
      <vt:lpstr>Water quality in the Culm Catchment</vt:lpstr>
      <vt:lpstr>Water quality in the Culm Catchment</vt:lpstr>
      <vt:lpstr>Flood risk in the Culm Catchment</vt:lpstr>
      <vt:lpstr>River Culm (Culmstock) - river regime</vt:lpstr>
      <vt:lpstr>River Culm flooding near Hele, 2016</vt:lpstr>
      <vt:lpstr>Flooding at Hele, 2012</vt:lpstr>
      <vt:lpstr>Why is the River Culm so ‘flashy’?</vt:lpstr>
      <vt:lpstr>Factors contributing to flooding of the River Culm</vt:lpstr>
      <vt:lpstr>River Culm catchment - geology</vt:lpstr>
      <vt:lpstr>River Culm catchment - soils</vt:lpstr>
      <vt:lpstr>River Culm catchment: land use</vt:lpstr>
      <vt:lpstr>River Culm catchment - soils and farming</vt:lpstr>
      <vt:lpstr>River Culm catchment - urbanisation</vt:lpstr>
      <vt:lpstr>Impact of urbanisation on the water cycle</vt:lpstr>
      <vt:lpstr>Sustainable Drainage Systems (SuDS)</vt:lpstr>
      <vt:lpstr>Climate change and flood risk</vt:lpstr>
      <vt:lpstr>Attenuating runoff – nature-based solutions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Mike McHugo</dc:creator>
  <cp:lastModifiedBy>Sarah Ward</cp:lastModifiedBy>
  <cp:revision>179</cp:revision>
  <dcterms:created xsi:type="dcterms:W3CDTF">2020-10-27T15:27:07Z</dcterms:created>
  <dcterms:modified xsi:type="dcterms:W3CDTF">2021-11-01T15:13:45Z</dcterms:modified>
</cp:coreProperties>
</file>